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6050" r:id="rId2"/>
    <p:sldId id="349" r:id="rId3"/>
    <p:sldId id="346" r:id="rId4"/>
    <p:sldId id="347" r:id="rId5"/>
    <p:sldId id="283" r:id="rId6"/>
    <p:sldId id="333" r:id="rId7"/>
    <p:sldId id="6047" r:id="rId8"/>
    <p:sldId id="604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C9C5BB-EC30-4685-B552-1DAAE5403B3F}" v="61" dt="2020-11-10T17:50:32.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136" autoAdjust="0"/>
  </p:normalViewPr>
  <p:slideViewPr>
    <p:cSldViewPr snapToGrid="0">
      <p:cViewPr varScale="1">
        <p:scale>
          <a:sx n="90" d="100"/>
          <a:sy n="90" d="100"/>
        </p:scale>
        <p:origin x="28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unitedsoybean-my.sharepoint.com/personal/mmarshall_unitedsoybean_org/Documents/Regular%20Content%20-%20Weekly%20Recaps,%20Market%20Intel%20Monthly/Monthly%20Reports%20-%20MIM,%20Roz/WASDE%20Recaps%20and%20Analysis/November%20WASDE%20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nitedsoybean-my.sharepoint.com/personal/mmarshall_unitedsoybean_org/Documents/Regular%20Content%20-%20Weekly%20Recaps,%20Market%20Intel%20Monthly/Monthly%20Reports%20-%20MIM,%20Roz/WASDE%20Recaps%20and%20Analysis/November%20WASDE%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nitedsoybean-my.sharepoint.com/personal/mmarshall_unitedsoybean_org/Documents/Regular%20Content%20-%20Weekly%20Recaps,%20Market%20Intel%20Monthly/Monthly%20Reports%20-%20MIM,%20Roz/WASDE%20Recaps%20and%20Analysis/November%20WASDE%20Analy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nitedsoybean-my.sharepoint.com/personal/mmarshall_unitedsoybean_org/Documents/Regular%20Content%20-%20Weekly%20Recaps,%20Market%20Intel%20Monthly/Monthly%20Reports%20-%20MIM,%20Roz/WASDE%20Recaps%20and%20Analysis/November%20WASDE%20Analysi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unitedsoybean-my.sharepoint.com/personal/mmarshall_unitedsoybean_org/Documents/Regular%20Content%20-%20Weekly%20Recaps,%20Market%20Intel%20Monthly/Monthly%20Reports%20-%20MIM,%20Roz/WASDE%20Recaps%20and%20Analysis/November%20WASDE%20Analysi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unitedsoybean-my.sharepoint.com/personal/mmarshall_unitedsoybean_org/Documents/Regular%20Content%20-%20Weekly%20Recaps,%20Market%20Intel%20Monthly/Monthly%20Reports%20-%20MIM,%20Roz/WASDE%20Recaps%20and%20Analysis/November%20WASDE%20Analysi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unitedsoybean-my.sharepoint.com/personal/mmarshall_unitedsoybean_org/Documents/Regular%20Content%20-%20Weekly%20Recaps,%20Market%20Intel%20Monthly/Monthly%20Reports%20-%20MIM,%20Roz/WASDE%20Recaps%20and%20Analysis/November%20WASDE%20Analysi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unitedsoybean-my.sharepoint.com/personal/mmarshall_unitedsoybean_org/Documents/Regular%20Content%20-%20Weekly%20Recaps,%20Market%20Intel%20Monthly/Monthly%20Reports%20-%20MIM,%20Roz/WASDE%20Recaps%20and%20Analysis/November%20WASDE%20Analysi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unitedsoybean-my.sharepoint.com/personal/mmarshall_unitedsoybean_org/Documents/Regular%20Content%20-%20Weekly%20Recaps,%20Market%20Intel%20Monthly/Monthly%20Reports%20-%20MIM,%20Roz/WASDE%20Recaps%20and%20Analysis/November%20WASDE%20Analysi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a:t>US Soybean Production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'Nov Prerelease Estimates'!$M$5</c:f>
              <c:strCache>
                <c:ptCount val="1"/>
                <c:pt idx="0">
                  <c:v>Predicting USDA</c:v>
                </c:pt>
              </c:strCache>
            </c:strRef>
          </c:tx>
          <c:spPr>
            <a:solidFill>
              <a:schemeClr val="accent1"/>
            </a:solidFill>
            <a:ln>
              <a:noFill/>
            </a:ln>
            <a:effectLst/>
          </c:spPr>
          <c:invertIfNegative val="0"/>
          <c:dPt>
            <c:idx val="4"/>
            <c:invertIfNegative val="0"/>
            <c:bubble3D val="0"/>
            <c:spPr>
              <a:solidFill>
                <a:schemeClr val="accent6"/>
              </a:solidFill>
              <a:ln>
                <a:noFill/>
              </a:ln>
              <a:effectLst/>
            </c:spPr>
            <c:extLst>
              <c:ext xmlns:c16="http://schemas.microsoft.com/office/drawing/2014/chart" uri="{C3380CC4-5D6E-409C-BE32-E72D297353CC}">
                <c16:uniqueId val="{00000001-59FD-4C1B-BA7D-E4FBD9A04F8A}"/>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'Nov Prerelease Estimates'!$L$6:$L$10</c:f>
              <c:strCache>
                <c:ptCount val="5"/>
                <c:pt idx="0">
                  <c:v>USDA October</c:v>
                </c:pt>
                <c:pt idx="1">
                  <c:v>Lowest trade estimate</c:v>
                </c:pt>
                <c:pt idx="2">
                  <c:v>Average trade estimate</c:v>
                </c:pt>
                <c:pt idx="3">
                  <c:v>Highest trade estimate</c:v>
                </c:pt>
                <c:pt idx="4">
                  <c:v>USDA November</c:v>
                </c:pt>
              </c:strCache>
            </c:strRef>
          </c:cat>
          <c:val>
            <c:numRef>
              <c:f>'Nov Prerelease Estimates'!$M$6:$M$10</c:f>
              <c:numCache>
                <c:formatCode>General</c:formatCode>
                <c:ptCount val="5"/>
                <c:pt idx="0">
                  <c:v>4.2679999999999998</c:v>
                </c:pt>
                <c:pt idx="1">
                  <c:v>4.1890000000000001</c:v>
                </c:pt>
                <c:pt idx="2">
                  <c:v>4.2510000000000003</c:v>
                </c:pt>
                <c:pt idx="3">
                  <c:v>4.32</c:v>
                </c:pt>
                <c:pt idx="4" formatCode="_(* #,##0.000_);_(* \(#,##0.000\);_(* &quot;-&quot;??_);_(@_)">
                  <c:v>4.17</c:v>
                </c:pt>
              </c:numCache>
            </c:numRef>
          </c:val>
          <c:extLst>
            <c:ext xmlns:c16="http://schemas.microsoft.com/office/drawing/2014/chart" uri="{C3380CC4-5D6E-409C-BE32-E72D297353CC}">
              <c16:uniqueId val="{00000002-59FD-4C1B-BA7D-E4FBD9A04F8A}"/>
            </c:ext>
          </c:extLst>
        </c:ser>
        <c:ser>
          <c:idx val="1"/>
          <c:order val="1"/>
          <c:tx>
            <c:strRef>
              <c:f>'Nov Prerelease Estimates'!$N$5</c:f>
              <c:strCache>
                <c:ptCount val="1"/>
                <c:pt idx="0">
                  <c:v>Analyst View</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'Nov Prerelease Estimates'!$L$6:$L$10</c:f>
              <c:strCache>
                <c:ptCount val="5"/>
                <c:pt idx="0">
                  <c:v>USDA October</c:v>
                </c:pt>
                <c:pt idx="1">
                  <c:v>Lowest trade estimate</c:v>
                </c:pt>
                <c:pt idx="2">
                  <c:v>Average trade estimate</c:v>
                </c:pt>
                <c:pt idx="3">
                  <c:v>Highest trade estimate</c:v>
                </c:pt>
                <c:pt idx="4">
                  <c:v>USDA November</c:v>
                </c:pt>
              </c:strCache>
            </c:strRef>
          </c:cat>
          <c:val>
            <c:numRef>
              <c:f>'Nov Prerelease Estimates'!$N$6:$N$10</c:f>
              <c:numCache>
                <c:formatCode>General</c:formatCode>
                <c:ptCount val="5"/>
                <c:pt idx="1">
                  <c:v>4.0839999999999996</c:v>
                </c:pt>
                <c:pt idx="2">
                  <c:v>4.2409999999999997</c:v>
                </c:pt>
                <c:pt idx="3">
                  <c:v>4.2880000000000003</c:v>
                </c:pt>
              </c:numCache>
            </c:numRef>
          </c:val>
          <c:extLst>
            <c:ext xmlns:c16="http://schemas.microsoft.com/office/drawing/2014/chart" uri="{C3380CC4-5D6E-409C-BE32-E72D297353CC}">
              <c16:uniqueId val="{00000003-59FD-4C1B-BA7D-E4FBD9A04F8A}"/>
            </c:ext>
          </c:extLst>
        </c:ser>
        <c:dLbls>
          <c:showLegendKey val="0"/>
          <c:showVal val="0"/>
          <c:showCatName val="0"/>
          <c:showSerName val="0"/>
          <c:showPercent val="0"/>
          <c:showBubbleSize val="0"/>
        </c:dLbls>
        <c:gapWidth val="219"/>
        <c:overlap val="-27"/>
        <c:axId val="2043782079"/>
        <c:axId val="205635311"/>
      </c:barChart>
      <c:catAx>
        <c:axId val="2043782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5635311"/>
        <c:crosses val="autoZero"/>
        <c:auto val="1"/>
        <c:lblAlgn val="ctr"/>
        <c:lblOffset val="100"/>
        <c:noMultiLvlLbl val="0"/>
      </c:catAx>
      <c:valAx>
        <c:axId val="205635311"/>
        <c:scaling>
          <c:orientation val="minMax"/>
          <c:max val="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a:t>Billion Bushels</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437820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b="1">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a:t>US Soybean Yield</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'Nov Prerelease Estimates'!$M$15</c:f>
              <c:strCache>
                <c:ptCount val="1"/>
                <c:pt idx="0">
                  <c:v>Predicting USDA</c:v>
                </c:pt>
              </c:strCache>
            </c:strRef>
          </c:tx>
          <c:spPr>
            <a:solidFill>
              <a:schemeClr val="accent1"/>
            </a:solidFill>
            <a:ln>
              <a:noFill/>
            </a:ln>
            <a:effectLst/>
          </c:spPr>
          <c:invertIfNegative val="0"/>
          <c:dPt>
            <c:idx val="4"/>
            <c:invertIfNegative val="0"/>
            <c:bubble3D val="0"/>
            <c:spPr>
              <a:solidFill>
                <a:schemeClr val="accent6"/>
              </a:solidFill>
              <a:ln>
                <a:noFill/>
              </a:ln>
              <a:effectLst/>
            </c:spPr>
            <c:extLst>
              <c:ext xmlns:c16="http://schemas.microsoft.com/office/drawing/2014/chart" uri="{C3380CC4-5D6E-409C-BE32-E72D297353CC}">
                <c16:uniqueId val="{00000001-610B-40CA-811B-BFCCCBBD8BE8}"/>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'Nov Prerelease Estimates'!$L$16:$L$20</c:f>
              <c:strCache>
                <c:ptCount val="5"/>
                <c:pt idx="0">
                  <c:v>USDA October</c:v>
                </c:pt>
                <c:pt idx="1">
                  <c:v>Lowest trade estimate</c:v>
                </c:pt>
                <c:pt idx="2">
                  <c:v>Average trade estimate</c:v>
                </c:pt>
                <c:pt idx="3">
                  <c:v>Highest trade estimate</c:v>
                </c:pt>
                <c:pt idx="4">
                  <c:v>USDA November</c:v>
                </c:pt>
              </c:strCache>
            </c:strRef>
          </c:cat>
          <c:val>
            <c:numRef>
              <c:f>'Nov Prerelease Estimates'!$M$16:$M$20</c:f>
              <c:numCache>
                <c:formatCode>General</c:formatCode>
                <c:ptCount val="5"/>
                <c:pt idx="0">
                  <c:v>51.9</c:v>
                </c:pt>
                <c:pt idx="1">
                  <c:v>50.8</c:v>
                </c:pt>
                <c:pt idx="2">
                  <c:v>51.6</c:v>
                </c:pt>
                <c:pt idx="3">
                  <c:v>52.5</c:v>
                </c:pt>
                <c:pt idx="4" formatCode="_(* #,##0.000_);_(* \(#,##0.000\);_(* &quot;-&quot;??_);_(@_)">
                  <c:v>50.7</c:v>
                </c:pt>
              </c:numCache>
            </c:numRef>
          </c:val>
          <c:extLst>
            <c:ext xmlns:c16="http://schemas.microsoft.com/office/drawing/2014/chart" uri="{C3380CC4-5D6E-409C-BE32-E72D297353CC}">
              <c16:uniqueId val="{00000002-610B-40CA-811B-BFCCCBBD8BE8}"/>
            </c:ext>
          </c:extLst>
        </c:ser>
        <c:ser>
          <c:idx val="1"/>
          <c:order val="1"/>
          <c:tx>
            <c:strRef>
              <c:f>'Nov Prerelease Estimates'!$N$15</c:f>
              <c:strCache>
                <c:ptCount val="1"/>
                <c:pt idx="0">
                  <c:v>Analyst View</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'Nov Prerelease Estimates'!$L$16:$L$20</c:f>
              <c:strCache>
                <c:ptCount val="5"/>
                <c:pt idx="0">
                  <c:v>USDA October</c:v>
                </c:pt>
                <c:pt idx="1">
                  <c:v>Lowest trade estimate</c:v>
                </c:pt>
                <c:pt idx="2">
                  <c:v>Average trade estimate</c:v>
                </c:pt>
                <c:pt idx="3">
                  <c:v>Highest trade estimate</c:v>
                </c:pt>
                <c:pt idx="4">
                  <c:v>USDA November</c:v>
                </c:pt>
              </c:strCache>
            </c:strRef>
          </c:cat>
          <c:val>
            <c:numRef>
              <c:f>'Nov Prerelease Estimates'!$N$16:$N$20</c:f>
              <c:numCache>
                <c:formatCode>General</c:formatCode>
                <c:ptCount val="5"/>
                <c:pt idx="1">
                  <c:v>49.4</c:v>
                </c:pt>
                <c:pt idx="2">
                  <c:v>51.5</c:v>
                </c:pt>
                <c:pt idx="3">
                  <c:v>52.1</c:v>
                </c:pt>
              </c:numCache>
            </c:numRef>
          </c:val>
          <c:extLst>
            <c:ext xmlns:c16="http://schemas.microsoft.com/office/drawing/2014/chart" uri="{C3380CC4-5D6E-409C-BE32-E72D297353CC}">
              <c16:uniqueId val="{00000003-610B-40CA-811B-BFCCCBBD8BE8}"/>
            </c:ext>
          </c:extLst>
        </c:ser>
        <c:dLbls>
          <c:showLegendKey val="0"/>
          <c:showVal val="0"/>
          <c:showCatName val="0"/>
          <c:showSerName val="0"/>
          <c:showPercent val="0"/>
          <c:showBubbleSize val="0"/>
        </c:dLbls>
        <c:gapWidth val="219"/>
        <c:overlap val="-27"/>
        <c:axId val="2043782079"/>
        <c:axId val="205635311"/>
      </c:barChart>
      <c:catAx>
        <c:axId val="2043782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5635311"/>
        <c:crosses val="autoZero"/>
        <c:auto val="1"/>
        <c:lblAlgn val="ctr"/>
        <c:lblOffset val="100"/>
        <c:noMultiLvlLbl val="0"/>
      </c:catAx>
      <c:valAx>
        <c:axId val="205635311"/>
        <c:scaling>
          <c:orientation val="minMax"/>
          <c:max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a:t>Bushels per Acre</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437820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b="1">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a:t>US Soybean Ending Stocks - 20/21</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'Nov Prerelease Estimates'!$N$27</c:f>
              <c:strCache>
                <c:ptCount val="1"/>
                <c:pt idx="0">
                  <c:v>Predicting USDA</c:v>
                </c:pt>
              </c:strCache>
            </c:strRef>
          </c:tx>
          <c:spPr>
            <a:solidFill>
              <a:schemeClr val="accent1"/>
            </a:solidFill>
            <a:ln>
              <a:noFill/>
            </a:ln>
            <a:effectLst/>
          </c:spPr>
          <c:invertIfNegative val="0"/>
          <c:dPt>
            <c:idx val="4"/>
            <c:invertIfNegative val="0"/>
            <c:bubble3D val="0"/>
            <c:spPr>
              <a:solidFill>
                <a:schemeClr val="accent6"/>
              </a:solidFill>
              <a:ln>
                <a:noFill/>
              </a:ln>
              <a:effectLst/>
            </c:spPr>
            <c:extLst>
              <c:ext xmlns:c16="http://schemas.microsoft.com/office/drawing/2014/chart" uri="{C3380CC4-5D6E-409C-BE32-E72D297353CC}">
                <c16:uniqueId val="{00000001-7B92-4BC0-A001-8FF1FB2004C3}"/>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'Nov Prerelease Estimates'!$L$28:$L$32</c:f>
              <c:strCache>
                <c:ptCount val="5"/>
                <c:pt idx="0">
                  <c:v>USDA October</c:v>
                </c:pt>
                <c:pt idx="1">
                  <c:v>Lowest trade estimate</c:v>
                </c:pt>
                <c:pt idx="2">
                  <c:v>Average trade estimate</c:v>
                </c:pt>
                <c:pt idx="3">
                  <c:v>Highest trade estimate</c:v>
                </c:pt>
                <c:pt idx="4">
                  <c:v>USDA November</c:v>
                </c:pt>
              </c:strCache>
            </c:strRef>
          </c:cat>
          <c:val>
            <c:numRef>
              <c:f>'Nov Prerelease Estimates'!$N$28:$N$32</c:f>
              <c:numCache>
                <c:formatCode>_(* #,##0.000_);_(* \(#,##0.000\);_(* "-"??_);_(@_)</c:formatCode>
                <c:ptCount val="5"/>
                <c:pt idx="0">
                  <c:v>0.28999999999999998</c:v>
                </c:pt>
                <c:pt idx="1">
                  <c:v>0.19</c:v>
                </c:pt>
                <c:pt idx="2">
                  <c:v>0.23499999999999999</c:v>
                </c:pt>
                <c:pt idx="3">
                  <c:v>0.29199999999999998</c:v>
                </c:pt>
                <c:pt idx="4">
                  <c:v>0.19</c:v>
                </c:pt>
              </c:numCache>
            </c:numRef>
          </c:val>
          <c:extLst>
            <c:ext xmlns:c16="http://schemas.microsoft.com/office/drawing/2014/chart" uri="{C3380CC4-5D6E-409C-BE32-E72D297353CC}">
              <c16:uniqueId val="{00000002-2294-4AAE-8488-9616E6E8A237}"/>
            </c:ext>
          </c:extLst>
        </c:ser>
        <c:ser>
          <c:idx val="1"/>
          <c:order val="1"/>
          <c:tx>
            <c:strRef>
              <c:f>'Nov Prerelease Estimates'!$O$27</c:f>
              <c:strCache>
                <c:ptCount val="1"/>
                <c:pt idx="0">
                  <c:v>Analyst View</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'Nov Prerelease Estimates'!$L$28:$L$32</c:f>
              <c:strCache>
                <c:ptCount val="5"/>
                <c:pt idx="0">
                  <c:v>USDA October</c:v>
                </c:pt>
                <c:pt idx="1">
                  <c:v>Lowest trade estimate</c:v>
                </c:pt>
                <c:pt idx="2">
                  <c:v>Average trade estimate</c:v>
                </c:pt>
                <c:pt idx="3">
                  <c:v>Highest trade estimate</c:v>
                </c:pt>
                <c:pt idx="4">
                  <c:v>USDA November</c:v>
                </c:pt>
              </c:strCache>
            </c:strRef>
          </c:cat>
          <c:val>
            <c:numRef>
              <c:f>'Nov Prerelease Estimates'!$O$28:$O$32</c:f>
              <c:numCache>
                <c:formatCode>General</c:formatCode>
                <c:ptCount val="5"/>
                <c:pt idx="1">
                  <c:v>0.106</c:v>
                </c:pt>
                <c:pt idx="2">
                  <c:v>0.22900000000000001</c:v>
                </c:pt>
                <c:pt idx="3">
                  <c:v>0.31</c:v>
                </c:pt>
              </c:numCache>
            </c:numRef>
          </c:val>
          <c:extLst>
            <c:ext xmlns:c16="http://schemas.microsoft.com/office/drawing/2014/chart" uri="{C3380CC4-5D6E-409C-BE32-E72D297353CC}">
              <c16:uniqueId val="{00000003-2294-4AAE-8488-9616E6E8A237}"/>
            </c:ext>
          </c:extLst>
        </c:ser>
        <c:dLbls>
          <c:showLegendKey val="0"/>
          <c:showVal val="0"/>
          <c:showCatName val="0"/>
          <c:showSerName val="0"/>
          <c:showPercent val="0"/>
          <c:showBubbleSize val="0"/>
        </c:dLbls>
        <c:gapWidth val="219"/>
        <c:overlap val="-27"/>
        <c:axId val="2043782079"/>
        <c:axId val="205635311"/>
      </c:barChart>
      <c:catAx>
        <c:axId val="2043782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5635311"/>
        <c:crosses val="autoZero"/>
        <c:auto val="1"/>
        <c:lblAlgn val="ctr"/>
        <c:lblOffset val="100"/>
        <c:noMultiLvlLbl val="0"/>
      </c:catAx>
      <c:valAx>
        <c:axId val="205635311"/>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a:t>Billion Bushels</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_(* #,##0.000_);_(* \(#,##0.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437820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b="1">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a:t>World Soybean Ending Stocks - 20/21</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'Nov Prerelease Estimates'!$N$27</c:f>
              <c:strCache>
                <c:ptCount val="1"/>
                <c:pt idx="0">
                  <c:v>Predicting USDA</c:v>
                </c:pt>
              </c:strCache>
            </c:strRef>
          </c:tx>
          <c:spPr>
            <a:solidFill>
              <a:schemeClr val="accent1"/>
            </a:solidFill>
            <a:ln>
              <a:noFill/>
            </a:ln>
            <a:effectLst/>
          </c:spPr>
          <c:invertIfNegative val="0"/>
          <c:dPt>
            <c:idx val="4"/>
            <c:invertIfNegative val="0"/>
            <c:bubble3D val="0"/>
            <c:spPr>
              <a:solidFill>
                <a:schemeClr val="accent6"/>
              </a:solidFill>
              <a:ln>
                <a:noFill/>
              </a:ln>
              <a:effectLst/>
            </c:spPr>
            <c:extLst>
              <c:ext xmlns:c16="http://schemas.microsoft.com/office/drawing/2014/chart" uri="{C3380CC4-5D6E-409C-BE32-E72D297353CC}">
                <c16:uniqueId val="{00000001-4C6B-4505-BF5C-E91E5AB33F20}"/>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'Nov Prerelease Estimates'!$L$50:$L$54</c:f>
              <c:strCache>
                <c:ptCount val="5"/>
                <c:pt idx="0">
                  <c:v>USDA October</c:v>
                </c:pt>
                <c:pt idx="1">
                  <c:v>Lowest trade estimate</c:v>
                </c:pt>
                <c:pt idx="2">
                  <c:v>Average trade estimate</c:v>
                </c:pt>
                <c:pt idx="3">
                  <c:v>Highest trade estimate</c:v>
                </c:pt>
                <c:pt idx="4">
                  <c:v>USDA November</c:v>
                </c:pt>
              </c:strCache>
            </c:strRef>
          </c:cat>
          <c:val>
            <c:numRef>
              <c:f>'Nov Prerelease Estimates'!$N$50:$N$54</c:f>
              <c:numCache>
                <c:formatCode>_(* #,##0.00_);_(* \(#,##0.00\);_(* "-"??_);_(@_)</c:formatCode>
                <c:ptCount val="5"/>
                <c:pt idx="0">
                  <c:v>88.7</c:v>
                </c:pt>
                <c:pt idx="1">
                  <c:v>84</c:v>
                </c:pt>
                <c:pt idx="2">
                  <c:v>87.44</c:v>
                </c:pt>
                <c:pt idx="3">
                  <c:v>89</c:v>
                </c:pt>
                <c:pt idx="4">
                  <c:v>86.52</c:v>
                </c:pt>
              </c:numCache>
            </c:numRef>
          </c:val>
          <c:extLst>
            <c:ext xmlns:c16="http://schemas.microsoft.com/office/drawing/2014/chart" uri="{C3380CC4-5D6E-409C-BE32-E72D297353CC}">
              <c16:uniqueId val="{00000002-4C6B-4505-BF5C-E91E5AB33F20}"/>
            </c:ext>
          </c:extLst>
        </c:ser>
        <c:ser>
          <c:idx val="1"/>
          <c:order val="1"/>
          <c:tx>
            <c:strRef>
              <c:f>'Nov Prerelease Estimates'!$O$27</c:f>
              <c:strCache>
                <c:ptCount val="1"/>
                <c:pt idx="0">
                  <c:v>Analyst View</c:v>
                </c:pt>
              </c:strCache>
            </c:strRef>
          </c:tx>
          <c:spPr>
            <a:solidFill>
              <a:schemeClr val="accent3"/>
            </a:solidFill>
            <a:ln>
              <a:noFill/>
            </a:ln>
            <a:effectLst/>
          </c:spPr>
          <c:invertIfNegative val="0"/>
          <c:dLbls>
            <c:dLbl>
              <c:idx val="1"/>
              <c:layout>
                <c:manualLayout>
                  <c:x val="3.888888888888884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6B-4505-BF5C-E91E5AB33F20}"/>
                </c:ext>
              </c:extLst>
            </c:dLbl>
            <c:dLbl>
              <c:idx val="2"/>
              <c:layout>
                <c:manualLayout>
                  <c:x val="2.222222222222222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C6B-4505-BF5C-E91E5AB33F20}"/>
                </c:ext>
              </c:extLst>
            </c:dLbl>
            <c:dLbl>
              <c:idx val="3"/>
              <c:layout>
                <c:manualLayout>
                  <c:x val="2.50000000000000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6B-4505-BF5C-E91E5AB33F20}"/>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'Nov Prerelease Estimates'!$L$50:$L$54</c:f>
              <c:strCache>
                <c:ptCount val="5"/>
                <c:pt idx="0">
                  <c:v>USDA October</c:v>
                </c:pt>
                <c:pt idx="1">
                  <c:v>Lowest trade estimate</c:v>
                </c:pt>
                <c:pt idx="2">
                  <c:v>Average trade estimate</c:v>
                </c:pt>
                <c:pt idx="3">
                  <c:v>Highest trade estimate</c:v>
                </c:pt>
                <c:pt idx="4">
                  <c:v>USDA November</c:v>
                </c:pt>
              </c:strCache>
            </c:strRef>
          </c:cat>
          <c:val>
            <c:numRef>
              <c:f>'Nov Prerelease Estimates'!$O$50:$O$54</c:f>
              <c:numCache>
                <c:formatCode>_(* #,##0.00_);_(* \(#,##0.00\);_(* "-"??_);_(@_)</c:formatCode>
                <c:ptCount val="5"/>
                <c:pt idx="1">
                  <c:v>84</c:v>
                </c:pt>
                <c:pt idx="2">
                  <c:v>87.52</c:v>
                </c:pt>
                <c:pt idx="3">
                  <c:v>89</c:v>
                </c:pt>
              </c:numCache>
            </c:numRef>
          </c:val>
          <c:extLst>
            <c:ext xmlns:c16="http://schemas.microsoft.com/office/drawing/2014/chart" uri="{C3380CC4-5D6E-409C-BE32-E72D297353CC}">
              <c16:uniqueId val="{00000006-4C6B-4505-BF5C-E91E5AB33F20}"/>
            </c:ext>
          </c:extLst>
        </c:ser>
        <c:dLbls>
          <c:showLegendKey val="0"/>
          <c:showVal val="0"/>
          <c:showCatName val="0"/>
          <c:showSerName val="0"/>
          <c:showPercent val="0"/>
          <c:showBubbleSize val="0"/>
        </c:dLbls>
        <c:gapWidth val="219"/>
        <c:overlap val="-27"/>
        <c:axId val="2043782079"/>
        <c:axId val="205635311"/>
      </c:barChart>
      <c:catAx>
        <c:axId val="2043782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5635311"/>
        <c:crosses val="autoZero"/>
        <c:auto val="1"/>
        <c:lblAlgn val="ctr"/>
        <c:lblOffset val="100"/>
        <c:noMultiLvlLbl val="0"/>
      </c:catAx>
      <c:valAx>
        <c:axId val="205635311"/>
        <c:scaling>
          <c:orientation val="minMax"/>
          <c:max val="1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a:t>Million Metric Tonnes</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437820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b="1">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a:t>US Soybean Distribution - MY 20/21 </a:t>
            </a:r>
          </a:p>
          <a:p>
            <a:pPr>
              <a:defRPr/>
            </a:pPr>
            <a:r>
              <a:rPr lang="en-US"/>
              <a:t>(November Update)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spPr>
            <a:noFill/>
            <a:ln>
              <a:noFill/>
            </a:ln>
            <a:effectLst/>
          </c:spPr>
          <c:invertIfNegative val="0"/>
          <c:cat>
            <c:strRef>
              <c:f>'US Soy &amp; anima - Usage'!$I$5:$R$5</c:f>
              <c:strCache>
                <c:ptCount val="10"/>
                <c:pt idx="0">
                  <c:v>Beginning Stocks</c:v>
                </c:pt>
                <c:pt idx="1">
                  <c:v>Production</c:v>
                </c:pt>
                <c:pt idx="2">
                  <c:v>Imports</c:v>
                </c:pt>
                <c:pt idx="3">
                  <c:v>Domestic Feed/Waste</c:v>
                </c:pt>
                <c:pt idx="4">
                  <c:v>Crush</c:v>
                </c:pt>
                <c:pt idx="6">
                  <c:v>SBM</c:v>
                </c:pt>
                <c:pt idx="7">
                  <c:v>SBO</c:v>
                </c:pt>
                <c:pt idx="8">
                  <c:v>Whole Bean Export</c:v>
                </c:pt>
                <c:pt idx="9">
                  <c:v>Ending Stocks</c:v>
                </c:pt>
              </c:strCache>
            </c:strRef>
          </c:cat>
          <c:val>
            <c:numRef>
              <c:f>'US Soy &amp; anima - Usage'!$I$6:$R$6</c:f>
              <c:numCache>
                <c:formatCode>_(* #,##0.0_);_(* \(#,##0.0\);_(* "-"??_);_(@_)</c:formatCode>
                <c:ptCount val="10"/>
                <c:pt idx="1">
                  <c:v>14.247</c:v>
                </c:pt>
                <c:pt idx="2">
                  <c:v>127.74299999999999</c:v>
                </c:pt>
                <c:pt idx="3">
                  <c:v>124.37499999999999</c:v>
                </c:pt>
                <c:pt idx="4">
                  <c:v>65.044999999999987</c:v>
                </c:pt>
                <c:pt idx="6">
                  <c:v>76.656999999999982</c:v>
                </c:pt>
                <c:pt idx="7">
                  <c:v>65.044999999999987</c:v>
                </c:pt>
                <c:pt idx="8">
                  <c:v>5.1709999999999852</c:v>
                </c:pt>
              </c:numCache>
            </c:numRef>
          </c:val>
          <c:extLst>
            <c:ext xmlns:c16="http://schemas.microsoft.com/office/drawing/2014/chart" uri="{C3380CC4-5D6E-409C-BE32-E72D297353CC}">
              <c16:uniqueId val="{00000000-2428-4428-99B4-67F13D64036B}"/>
            </c:ext>
          </c:extLst>
        </c:ser>
        <c:ser>
          <c:idx val="1"/>
          <c:order val="1"/>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 Soy &amp; anima - Usage'!$I$5:$R$5</c:f>
              <c:strCache>
                <c:ptCount val="10"/>
                <c:pt idx="0">
                  <c:v>Beginning Stocks</c:v>
                </c:pt>
                <c:pt idx="1">
                  <c:v>Production</c:v>
                </c:pt>
                <c:pt idx="2">
                  <c:v>Imports</c:v>
                </c:pt>
                <c:pt idx="3">
                  <c:v>Domestic Feed/Waste</c:v>
                </c:pt>
                <c:pt idx="4">
                  <c:v>Crush</c:v>
                </c:pt>
                <c:pt idx="6">
                  <c:v>SBM</c:v>
                </c:pt>
                <c:pt idx="7">
                  <c:v>SBO</c:v>
                </c:pt>
                <c:pt idx="8">
                  <c:v>Whole Bean Export</c:v>
                </c:pt>
                <c:pt idx="9">
                  <c:v>Ending Stocks</c:v>
                </c:pt>
              </c:strCache>
            </c:strRef>
          </c:cat>
          <c:val>
            <c:numRef>
              <c:f>'US Soy &amp; anima - Usage'!$I$7:$R$7</c:f>
              <c:numCache>
                <c:formatCode>_(* #,##0.0_);_(* \(#,##0.0\);_(* "-"??_);_(@_)</c:formatCode>
                <c:ptCount val="10"/>
                <c:pt idx="0">
                  <c:v>14.247</c:v>
                </c:pt>
                <c:pt idx="1">
                  <c:v>113.496</c:v>
                </c:pt>
                <c:pt idx="2">
                  <c:v>0.40799999999999997</c:v>
                </c:pt>
                <c:pt idx="9">
                  <c:v>5.1710000000000003</c:v>
                </c:pt>
              </c:numCache>
            </c:numRef>
          </c:val>
          <c:extLst>
            <c:ext xmlns:c16="http://schemas.microsoft.com/office/drawing/2014/chart" uri="{C3380CC4-5D6E-409C-BE32-E72D297353CC}">
              <c16:uniqueId val="{00000001-2428-4428-99B4-67F13D64036B}"/>
            </c:ext>
          </c:extLst>
        </c:ser>
        <c:ser>
          <c:idx val="2"/>
          <c:order val="2"/>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 Soy &amp; anima - Usage'!$I$5:$R$5</c:f>
              <c:strCache>
                <c:ptCount val="10"/>
                <c:pt idx="0">
                  <c:v>Beginning Stocks</c:v>
                </c:pt>
                <c:pt idx="1">
                  <c:v>Production</c:v>
                </c:pt>
                <c:pt idx="2">
                  <c:v>Imports</c:v>
                </c:pt>
                <c:pt idx="3">
                  <c:v>Domestic Feed/Waste</c:v>
                </c:pt>
                <c:pt idx="4">
                  <c:v>Crush</c:v>
                </c:pt>
                <c:pt idx="6">
                  <c:v>SBM</c:v>
                </c:pt>
                <c:pt idx="7">
                  <c:v>SBO</c:v>
                </c:pt>
                <c:pt idx="8">
                  <c:v>Whole Bean Export</c:v>
                </c:pt>
                <c:pt idx="9">
                  <c:v>Ending Stocks</c:v>
                </c:pt>
              </c:strCache>
            </c:strRef>
          </c:cat>
          <c:val>
            <c:numRef>
              <c:f>'US Soy &amp; anima - Usage'!$I$8:$R$8</c:f>
              <c:numCache>
                <c:formatCode>General</c:formatCode>
                <c:ptCount val="10"/>
                <c:pt idx="4" formatCode="_(* #,##0.0_);_(* \(#,##0.0\);_(* &quot;-&quot;??_);_(@_)">
                  <c:v>59.33</c:v>
                </c:pt>
              </c:numCache>
            </c:numRef>
          </c:val>
          <c:extLst>
            <c:ext xmlns:c16="http://schemas.microsoft.com/office/drawing/2014/chart" uri="{C3380CC4-5D6E-409C-BE32-E72D297353CC}">
              <c16:uniqueId val="{00000002-2428-4428-99B4-67F13D64036B}"/>
            </c:ext>
          </c:extLst>
        </c:ser>
        <c:ser>
          <c:idx val="3"/>
          <c:order val="3"/>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 Soy &amp; anima - Usage'!$I$5:$R$5</c:f>
              <c:strCache>
                <c:ptCount val="10"/>
                <c:pt idx="0">
                  <c:v>Beginning Stocks</c:v>
                </c:pt>
                <c:pt idx="1">
                  <c:v>Production</c:v>
                </c:pt>
                <c:pt idx="2">
                  <c:v>Imports</c:v>
                </c:pt>
                <c:pt idx="3">
                  <c:v>Domestic Feed/Waste</c:v>
                </c:pt>
                <c:pt idx="4">
                  <c:v>Crush</c:v>
                </c:pt>
                <c:pt idx="6">
                  <c:v>SBM</c:v>
                </c:pt>
                <c:pt idx="7">
                  <c:v>SBO</c:v>
                </c:pt>
                <c:pt idx="8">
                  <c:v>Whole Bean Export</c:v>
                </c:pt>
                <c:pt idx="9">
                  <c:v>Ending Stocks</c:v>
                </c:pt>
              </c:strCache>
            </c:strRef>
          </c:cat>
          <c:val>
            <c:numRef>
              <c:f>'US Soy &amp; anima - Usage'!$I$9:$R$9</c:f>
              <c:numCache>
                <c:formatCode>General</c:formatCode>
                <c:ptCount val="10"/>
                <c:pt idx="3" formatCode="_(* #,##0.0_);_(* \(#,##0.0\);_(* &quot;-&quot;??_);_(@_)">
                  <c:v>3.7759999999999998</c:v>
                </c:pt>
                <c:pt idx="6" formatCode="_(* #,##0.0_);_(* \(#,##0.0\);_(* &quot;-&quot;??_);_(@_)">
                  <c:v>34.744999999999997</c:v>
                </c:pt>
                <c:pt idx="7" formatCode="_(* #,##0.0_);_(* \(#,##0.0\);_(* &quot;-&quot;??_);_(@_)">
                  <c:v>10.433</c:v>
                </c:pt>
              </c:numCache>
            </c:numRef>
          </c:val>
          <c:extLst>
            <c:ext xmlns:c16="http://schemas.microsoft.com/office/drawing/2014/chart" uri="{C3380CC4-5D6E-409C-BE32-E72D297353CC}">
              <c16:uniqueId val="{00000003-2428-4428-99B4-67F13D64036B}"/>
            </c:ext>
          </c:extLst>
        </c:ser>
        <c:ser>
          <c:idx val="4"/>
          <c:order val="4"/>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 Soy &amp; anima - Usage'!$I$5:$R$5</c:f>
              <c:strCache>
                <c:ptCount val="10"/>
                <c:pt idx="0">
                  <c:v>Beginning Stocks</c:v>
                </c:pt>
                <c:pt idx="1">
                  <c:v>Production</c:v>
                </c:pt>
                <c:pt idx="2">
                  <c:v>Imports</c:v>
                </c:pt>
                <c:pt idx="3">
                  <c:v>Domestic Feed/Waste</c:v>
                </c:pt>
                <c:pt idx="4">
                  <c:v>Crush</c:v>
                </c:pt>
                <c:pt idx="6">
                  <c:v>SBM</c:v>
                </c:pt>
                <c:pt idx="7">
                  <c:v>SBO</c:v>
                </c:pt>
                <c:pt idx="8">
                  <c:v>Whole Bean Export</c:v>
                </c:pt>
                <c:pt idx="9">
                  <c:v>Ending Stocks</c:v>
                </c:pt>
              </c:strCache>
            </c:strRef>
          </c:cat>
          <c:val>
            <c:numRef>
              <c:f>'US Soy &amp; anima - Usage'!$I$10:$R$10</c:f>
              <c:numCache>
                <c:formatCode>General</c:formatCode>
                <c:ptCount val="10"/>
                <c:pt idx="6" formatCode="_(* #,##0.0_);_(* \(#,##0.0\);_(* &quot;-&quot;??_);_(@_)">
                  <c:v>12.247</c:v>
                </c:pt>
                <c:pt idx="7" formatCode="_(* #,##0.0_);_(* \(#,##0.0\);_(* &quot;-&quot;??_);_(@_)">
                  <c:v>1.179</c:v>
                </c:pt>
                <c:pt idx="8" formatCode="_(* #,##0.0_);_(* \(#,##0.0\);_(* &quot;-&quot;??_);_(@_)">
                  <c:v>59.874000000000002</c:v>
                </c:pt>
              </c:numCache>
            </c:numRef>
          </c:val>
          <c:extLst>
            <c:ext xmlns:c16="http://schemas.microsoft.com/office/drawing/2014/chart" uri="{C3380CC4-5D6E-409C-BE32-E72D297353CC}">
              <c16:uniqueId val="{00000004-2428-4428-99B4-67F13D64036B}"/>
            </c:ext>
          </c:extLst>
        </c:ser>
        <c:dLbls>
          <c:showLegendKey val="0"/>
          <c:showVal val="0"/>
          <c:showCatName val="0"/>
          <c:showSerName val="0"/>
          <c:showPercent val="0"/>
          <c:showBubbleSize val="0"/>
        </c:dLbls>
        <c:gapWidth val="150"/>
        <c:overlap val="100"/>
        <c:axId val="987604384"/>
        <c:axId val="454469359"/>
      </c:barChart>
      <c:catAx>
        <c:axId val="98760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54469359"/>
        <c:crosses val="autoZero"/>
        <c:auto val="1"/>
        <c:lblAlgn val="ctr"/>
        <c:lblOffset val="100"/>
        <c:noMultiLvlLbl val="0"/>
      </c:catAx>
      <c:valAx>
        <c:axId val="4544693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a:t>MMT</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98760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b="1">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a:t>US Soybean Complex by End Market Use - MY 20/21 (November)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'US Soy &amp; anima - Usage'!$H$28</c:f>
              <c:strCache>
                <c:ptCount val="1"/>
                <c:pt idx="0">
                  <c:v>Domestic Use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 Soy &amp; anima - Usage'!$I$27:$M$27</c:f>
              <c:strCache>
                <c:ptCount val="5"/>
                <c:pt idx="0">
                  <c:v>Whole Bean</c:v>
                </c:pt>
                <c:pt idx="1">
                  <c:v>SBM</c:v>
                </c:pt>
                <c:pt idx="2">
                  <c:v>SBO</c:v>
                </c:pt>
                <c:pt idx="4">
                  <c:v>Complex</c:v>
                </c:pt>
              </c:strCache>
            </c:strRef>
          </c:cat>
          <c:val>
            <c:numRef>
              <c:f>'US Soy &amp; anima - Usage'!$I$28:$M$28</c:f>
              <c:numCache>
                <c:formatCode>_(* #,##0.0_);_(* \(#,##0.0\);_(* "-"??_);_(@_)</c:formatCode>
                <c:ptCount val="5"/>
                <c:pt idx="0">
                  <c:v>3.7759999999999998</c:v>
                </c:pt>
                <c:pt idx="1">
                  <c:v>34.744999999999997</c:v>
                </c:pt>
                <c:pt idx="2">
                  <c:v>10.433</c:v>
                </c:pt>
                <c:pt idx="4">
                  <c:v>48.954000000000001</c:v>
                </c:pt>
              </c:numCache>
            </c:numRef>
          </c:val>
          <c:extLst>
            <c:ext xmlns:c16="http://schemas.microsoft.com/office/drawing/2014/chart" uri="{C3380CC4-5D6E-409C-BE32-E72D297353CC}">
              <c16:uniqueId val="{00000000-ECD0-4938-9345-3432450B14B1}"/>
            </c:ext>
          </c:extLst>
        </c:ser>
        <c:ser>
          <c:idx val="1"/>
          <c:order val="1"/>
          <c:tx>
            <c:strRef>
              <c:f>'US Soy &amp; anima - Usage'!$H$29</c:f>
              <c:strCache>
                <c:ptCount val="1"/>
                <c:pt idx="0">
                  <c:v>Exports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 Soy &amp; anima - Usage'!$I$27:$M$27</c:f>
              <c:strCache>
                <c:ptCount val="5"/>
                <c:pt idx="0">
                  <c:v>Whole Bean</c:v>
                </c:pt>
                <c:pt idx="1">
                  <c:v>SBM</c:v>
                </c:pt>
                <c:pt idx="2">
                  <c:v>SBO</c:v>
                </c:pt>
                <c:pt idx="4">
                  <c:v>Complex</c:v>
                </c:pt>
              </c:strCache>
            </c:strRef>
          </c:cat>
          <c:val>
            <c:numRef>
              <c:f>'US Soy &amp; anima - Usage'!$I$29:$M$29</c:f>
              <c:numCache>
                <c:formatCode>_(* #,##0.0_);_(* \(#,##0.0\);_(* "-"??_);_(@_)</c:formatCode>
                <c:ptCount val="5"/>
                <c:pt idx="0">
                  <c:v>59.874000000000002</c:v>
                </c:pt>
                <c:pt idx="1">
                  <c:v>12.247</c:v>
                </c:pt>
                <c:pt idx="2">
                  <c:v>1.179</c:v>
                </c:pt>
                <c:pt idx="4">
                  <c:v>73.300000000000011</c:v>
                </c:pt>
              </c:numCache>
            </c:numRef>
          </c:val>
          <c:extLst>
            <c:ext xmlns:c16="http://schemas.microsoft.com/office/drawing/2014/chart" uri="{C3380CC4-5D6E-409C-BE32-E72D297353CC}">
              <c16:uniqueId val="{00000001-ECD0-4938-9345-3432450B14B1}"/>
            </c:ext>
          </c:extLst>
        </c:ser>
        <c:dLbls>
          <c:showLegendKey val="0"/>
          <c:showVal val="0"/>
          <c:showCatName val="0"/>
          <c:showSerName val="0"/>
          <c:showPercent val="0"/>
          <c:showBubbleSize val="0"/>
        </c:dLbls>
        <c:gapWidth val="219"/>
        <c:axId val="443129695"/>
        <c:axId val="1203192192"/>
      </c:barChart>
      <c:lineChart>
        <c:grouping val="standard"/>
        <c:varyColors val="0"/>
        <c:ser>
          <c:idx val="2"/>
          <c:order val="2"/>
          <c:tx>
            <c:strRef>
              <c:f>'US Soy &amp; anima - Usage'!$H$30</c:f>
              <c:strCache>
                <c:ptCount val="1"/>
                <c:pt idx="0">
                  <c:v>Export Share</c:v>
                </c:pt>
              </c:strCache>
            </c:strRef>
          </c:tx>
          <c:spPr>
            <a:ln w="28575" cap="rnd">
              <a:noFill/>
              <a:round/>
            </a:ln>
            <a:effectLst/>
          </c:spPr>
          <c:marker>
            <c:symbol val="circle"/>
            <c:size val="5"/>
            <c:spPr>
              <a:solidFill>
                <a:schemeClr val="accent3"/>
              </a:solidFill>
              <a:ln w="9525">
                <a:solidFill>
                  <a:schemeClr val="accent3"/>
                </a:solidFill>
              </a:ln>
              <a:effectLst/>
            </c:spPr>
          </c:marker>
          <c:dLbls>
            <c:dLbl>
              <c:idx val="4"/>
              <c:layout>
                <c:manualLayout>
                  <c:x val="-0.14950980392156862"/>
                  <c:y val="-0.126262626262626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CD0-4938-9345-3432450B14B1}"/>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 Soy &amp; anima - Usage'!$I$27:$M$27</c:f>
              <c:strCache>
                <c:ptCount val="5"/>
                <c:pt idx="0">
                  <c:v>Whole Bean</c:v>
                </c:pt>
                <c:pt idx="1">
                  <c:v>SBM</c:v>
                </c:pt>
                <c:pt idx="2">
                  <c:v>SBO</c:v>
                </c:pt>
                <c:pt idx="4">
                  <c:v>Complex</c:v>
                </c:pt>
              </c:strCache>
            </c:strRef>
          </c:cat>
          <c:val>
            <c:numRef>
              <c:f>'US Soy &amp; anima - Usage'!$I$30:$M$30</c:f>
              <c:numCache>
                <c:formatCode>0%</c:formatCode>
                <c:ptCount val="5"/>
                <c:pt idx="0">
                  <c:v>0.94067556952081688</c:v>
                </c:pt>
                <c:pt idx="1">
                  <c:v>0.26061882873680625</c:v>
                </c:pt>
                <c:pt idx="2">
                  <c:v>0.10153289700310024</c:v>
                </c:pt>
                <c:pt idx="4">
                  <c:v>0.5995713841673892</c:v>
                </c:pt>
              </c:numCache>
            </c:numRef>
          </c:val>
          <c:smooth val="0"/>
          <c:extLst>
            <c:ext xmlns:c16="http://schemas.microsoft.com/office/drawing/2014/chart" uri="{C3380CC4-5D6E-409C-BE32-E72D297353CC}">
              <c16:uniqueId val="{00000002-ECD0-4938-9345-3432450B14B1}"/>
            </c:ext>
          </c:extLst>
        </c:ser>
        <c:dLbls>
          <c:showLegendKey val="0"/>
          <c:showVal val="0"/>
          <c:showCatName val="0"/>
          <c:showSerName val="0"/>
          <c:showPercent val="0"/>
          <c:showBubbleSize val="0"/>
        </c:dLbls>
        <c:marker val="1"/>
        <c:smooth val="0"/>
        <c:axId val="376148687"/>
        <c:axId val="1148027824"/>
      </c:lineChart>
      <c:catAx>
        <c:axId val="443129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203192192"/>
        <c:crosses val="autoZero"/>
        <c:auto val="1"/>
        <c:lblAlgn val="ctr"/>
        <c:lblOffset val="100"/>
        <c:noMultiLvlLbl val="0"/>
      </c:catAx>
      <c:valAx>
        <c:axId val="1203192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a:t>MMT</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43129695"/>
        <c:crosses val="autoZero"/>
        <c:crossBetween val="between"/>
      </c:valAx>
      <c:valAx>
        <c:axId val="114802782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376148687"/>
        <c:crosses val="max"/>
        <c:crossBetween val="between"/>
      </c:valAx>
      <c:catAx>
        <c:axId val="376148687"/>
        <c:scaling>
          <c:orientation val="minMax"/>
        </c:scaling>
        <c:delete val="1"/>
        <c:axPos val="b"/>
        <c:numFmt formatCode="General" sourceLinked="1"/>
        <c:majorTickMark val="out"/>
        <c:minorTickMark val="none"/>
        <c:tickLblPos val="nextTo"/>
        <c:crossAx val="11480278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b="1">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World Soybean Consumption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'YSB PSD 1990-present'!$P$1</c:f>
              <c:strCache>
                <c:ptCount val="1"/>
                <c:pt idx="0">
                  <c:v>US Consumption</c:v>
                </c:pt>
              </c:strCache>
            </c:strRef>
          </c:tx>
          <c:spPr>
            <a:solidFill>
              <a:schemeClr val="accent1"/>
            </a:solidFill>
            <a:ln>
              <a:noFill/>
            </a:ln>
            <a:effectLst/>
          </c:spPr>
          <c:invertIfNegative val="0"/>
          <c:cat>
            <c:strRef>
              <c:f>'YSB PSD 1990-present'!$O$2:$O$32</c:f>
              <c:strCache>
                <c:ptCount val="31"/>
                <c:pt idx="0">
                  <c:v>1990/1991</c:v>
                </c:pt>
                <c:pt idx="1">
                  <c:v>1991/1992</c:v>
                </c:pt>
                <c:pt idx="2">
                  <c:v>1992/1993</c:v>
                </c:pt>
                <c:pt idx="3">
                  <c:v>1993/1994</c:v>
                </c:pt>
                <c:pt idx="4">
                  <c:v>1994/1995</c:v>
                </c:pt>
                <c:pt idx="5">
                  <c:v>1995/1996</c:v>
                </c:pt>
                <c:pt idx="6">
                  <c:v>1996/1997</c:v>
                </c:pt>
                <c:pt idx="7">
                  <c:v>1997/1998</c:v>
                </c:pt>
                <c:pt idx="8">
                  <c:v>1998/1999</c:v>
                </c:pt>
                <c:pt idx="9">
                  <c:v>1999/2000</c:v>
                </c:pt>
                <c:pt idx="10">
                  <c:v>2000/2001</c:v>
                </c:pt>
                <c:pt idx="11">
                  <c:v>2001/2002</c:v>
                </c:pt>
                <c:pt idx="12">
                  <c:v>2002/2003</c:v>
                </c:pt>
                <c:pt idx="13">
                  <c:v>2003/2004</c:v>
                </c:pt>
                <c:pt idx="14">
                  <c:v>2004/2005</c:v>
                </c:pt>
                <c:pt idx="15">
                  <c:v>2005/2006</c:v>
                </c:pt>
                <c:pt idx="16">
                  <c:v>2006/2007</c:v>
                </c:pt>
                <c:pt idx="17">
                  <c:v>2007/2008</c:v>
                </c:pt>
                <c:pt idx="18">
                  <c:v>2008/2009</c:v>
                </c:pt>
                <c:pt idx="19">
                  <c:v>2009/2010</c:v>
                </c:pt>
                <c:pt idx="20">
                  <c:v>2010/2011</c:v>
                </c:pt>
                <c:pt idx="21">
                  <c:v>2011/2012</c:v>
                </c:pt>
                <c:pt idx="22">
                  <c:v>2012/2013</c:v>
                </c:pt>
                <c:pt idx="23">
                  <c:v>2013/2014</c:v>
                </c:pt>
                <c:pt idx="24">
                  <c:v>2014/2015</c:v>
                </c:pt>
                <c:pt idx="25">
                  <c:v>2015/2016</c:v>
                </c:pt>
                <c:pt idx="26">
                  <c:v>2016/2017</c:v>
                </c:pt>
                <c:pt idx="27">
                  <c:v>2017/2018</c:v>
                </c:pt>
                <c:pt idx="28">
                  <c:v>2018/2019</c:v>
                </c:pt>
                <c:pt idx="29">
                  <c:v>2019/2020</c:v>
                </c:pt>
                <c:pt idx="30">
                  <c:v>2020/2021</c:v>
                </c:pt>
              </c:strCache>
            </c:strRef>
          </c:cat>
          <c:val>
            <c:numRef>
              <c:f>'YSB PSD 1990-present'!$P$2:$P$32</c:f>
              <c:numCache>
                <c:formatCode>#,##0</c:formatCode>
                <c:ptCount val="31"/>
                <c:pt idx="0">
                  <c:v>34914</c:v>
                </c:pt>
                <c:pt idx="1">
                  <c:v>36922</c:v>
                </c:pt>
                <c:pt idx="2">
                  <c:v>38319</c:v>
                </c:pt>
                <c:pt idx="3">
                  <c:v>37318</c:v>
                </c:pt>
                <c:pt idx="4">
                  <c:v>42305</c:v>
                </c:pt>
                <c:pt idx="5">
                  <c:v>40306</c:v>
                </c:pt>
                <c:pt idx="6">
                  <c:v>42317</c:v>
                </c:pt>
                <c:pt idx="7">
                  <c:v>47666</c:v>
                </c:pt>
                <c:pt idx="8">
                  <c:v>48749</c:v>
                </c:pt>
                <c:pt idx="9">
                  <c:v>47388</c:v>
                </c:pt>
                <c:pt idx="10">
                  <c:v>49203</c:v>
                </c:pt>
                <c:pt idx="11">
                  <c:v>50867</c:v>
                </c:pt>
                <c:pt idx="12">
                  <c:v>47524</c:v>
                </c:pt>
                <c:pt idx="13">
                  <c:v>44600</c:v>
                </c:pt>
                <c:pt idx="14">
                  <c:v>51407</c:v>
                </c:pt>
                <c:pt idx="15">
                  <c:v>52751</c:v>
                </c:pt>
                <c:pt idx="16">
                  <c:v>53473</c:v>
                </c:pt>
                <c:pt idx="17">
                  <c:v>51627</c:v>
                </c:pt>
                <c:pt idx="18">
                  <c:v>48112</c:v>
                </c:pt>
                <c:pt idx="19">
                  <c:v>50724</c:v>
                </c:pt>
                <c:pt idx="20">
                  <c:v>48351</c:v>
                </c:pt>
                <c:pt idx="21">
                  <c:v>48786</c:v>
                </c:pt>
                <c:pt idx="22">
                  <c:v>48550</c:v>
                </c:pt>
                <c:pt idx="23">
                  <c:v>50043</c:v>
                </c:pt>
                <c:pt idx="24">
                  <c:v>54989</c:v>
                </c:pt>
                <c:pt idx="25">
                  <c:v>54475</c:v>
                </c:pt>
                <c:pt idx="26">
                  <c:v>55719</c:v>
                </c:pt>
                <c:pt idx="27">
                  <c:v>58873</c:v>
                </c:pt>
                <c:pt idx="28">
                  <c:v>60405</c:v>
                </c:pt>
                <c:pt idx="29">
                  <c:v>61959</c:v>
                </c:pt>
                <c:pt idx="30">
                  <c:v>63106</c:v>
                </c:pt>
              </c:numCache>
            </c:numRef>
          </c:val>
          <c:extLst>
            <c:ext xmlns:c16="http://schemas.microsoft.com/office/drawing/2014/chart" uri="{C3380CC4-5D6E-409C-BE32-E72D297353CC}">
              <c16:uniqueId val="{00000000-D198-48AA-BEAB-8549DBBCA18C}"/>
            </c:ext>
          </c:extLst>
        </c:ser>
        <c:ser>
          <c:idx val="1"/>
          <c:order val="1"/>
          <c:tx>
            <c:strRef>
              <c:f>'YSB PSD 1990-present'!$Q$1</c:f>
              <c:strCache>
                <c:ptCount val="1"/>
                <c:pt idx="0">
                  <c:v>Ex-US Consumption</c:v>
                </c:pt>
              </c:strCache>
            </c:strRef>
          </c:tx>
          <c:spPr>
            <a:solidFill>
              <a:schemeClr val="accent2"/>
            </a:solidFill>
            <a:ln>
              <a:noFill/>
            </a:ln>
            <a:effectLst/>
          </c:spPr>
          <c:invertIfNegative val="0"/>
          <c:cat>
            <c:strRef>
              <c:f>'YSB PSD 1990-present'!$O$2:$O$32</c:f>
              <c:strCache>
                <c:ptCount val="31"/>
                <c:pt idx="0">
                  <c:v>1990/1991</c:v>
                </c:pt>
                <c:pt idx="1">
                  <c:v>1991/1992</c:v>
                </c:pt>
                <c:pt idx="2">
                  <c:v>1992/1993</c:v>
                </c:pt>
                <c:pt idx="3">
                  <c:v>1993/1994</c:v>
                </c:pt>
                <c:pt idx="4">
                  <c:v>1994/1995</c:v>
                </c:pt>
                <c:pt idx="5">
                  <c:v>1995/1996</c:v>
                </c:pt>
                <c:pt idx="6">
                  <c:v>1996/1997</c:v>
                </c:pt>
                <c:pt idx="7">
                  <c:v>1997/1998</c:v>
                </c:pt>
                <c:pt idx="8">
                  <c:v>1998/1999</c:v>
                </c:pt>
                <c:pt idx="9">
                  <c:v>1999/2000</c:v>
                </c:pt>
                <c:pt idx="10">
                  <c:v>2000/2001</c:v>
                </c:pt>
                <c:pt idx="11">
                  <c:v>2001/2002</c:v>
                </c:pt>
                <c:pt idx="12">
                  <c:v>2002/2003</c:v>
                </c:pt>
                <c:pt idx="13">
                  <c:v>2003/2004</c:v>
                </c:pt>
                <c:pt idx="14">
                  <c:v>2004/2005</c:v>
                </c:pt>
                <c:pt idx="15">
                  <c:v>2005/2006</c:v>
                </c:pt>
                <c:pt idx="16">
                  <c:v>2006/2007</c:v>
                </c:pt>
                <c:pt idx="17">
                  <c:v>2007/2008</c:v>
                </c:pt>
                <c:pt idx="18">
                  <c:v>2008/2009</c:v>
                </c:pt>
                <c:pt idx="19">
                  <c:v>2009/2010</c:v>
                </c:pt>
                <c:pt idx="20">
                  <c:v>2010/2011</c:v>
                </c:pt>
                <c:pt idx="21">
                  <c:v>2011/2012</c:v>
                </c:pt>
                <c:pt idx="22">
                  <c:v>2012/2013</c:v>
                </c:pt>
                <c:pt idx="23">
                  <c:v>2013/2014</c:v>
                </c:pt>
                <c:pt idx="24">
                  <c:v>2014/2015</c:v>
                </c:pt>
                <c:pt idx="25">
                  <c:v>2015/2016</c:v>
                </c:pt>
                <c:pt idx="26">
                  <c:v>2016/2017</c:v>
                </c:pt>
                <c:pt idx="27">
                  <c:v>2017/2018</c:v>
                </c:pt>
                <c:pt idx="28">
                  <c:v>2018/2019</c:v>
                </c:pt>
                <c:pt idx="29">
                  <c:v>2019/2020</c:v>
                </c:pt>
                <c:pt idx="30">
                  <c:v>2020/2021</c:v>
                </c:pt>
              </c:strCache>
            </c:strRef>
          </c:cat>
          <c:val>
            <c:numRef>
              <c:f>'YSB PSD 1990-present'!$Q$2:$Q$32</c:f>
              <c:numCache>
                <c:formatCode>#,##0</c:formatCode>
                <c:ptCount val="31"/>
                <c:pt idx="0">
                  <c:v>69691</c:v>
                </c:pt>
                <c:pt idx="1">
                  <c:v>72322</c:v>
                </c:pt>
                <c:pt idx="2">
                  <c:v>77544</c:v>
                </c:pt>
                <c:pt idx="3">
                  <c:v>83471</c:v>
                </c:pt>
                <c:pt idx="4">
                  <c:v>90103</c:v>
                </c:pt>
                <c:pt idx="5">
                  <c:v>91365</c:v>
                </c:pt>
                <c:pt idx="6">
                  <c:v>91921</c:v>
                </c:pt>
                <c:pt idx="7">
                  <c:v>97634</c:v>
                </c:pt>
                <c:pt idx="8">
                  <c:v>109958</c:v>
                </c:pt>
                <c:pt idx="9">
                  <c:v>111373</c:v>
                </c:pt>
                <c:pt idx="10">
                  <c:v>121803</c:v>
                </c:pt>
                <c:pt idx="11">
                  <c:v>132811</c:v>
                </c:pt>
                <c:pt idx="12">
                  <c:v>143260</c:v>
                </c:pt>
                <c:pt idx="13">
                  <c:v>144443</c:v>
                </c:pt>
                <c:pt idx="14">
                  <c:v>153254</c:v>
                </c:pt>
                <c:pt idx="15">
                  <c:v>163082</c:v>
                </c:pt>
                <c:pt idx="16">
                  <c:v>170905</c:v>
                </c:pt>
                <c:pt idx="17">
                  <c:v>177983</c:v>
                </c:pt>
                <c:pt idx="18">
                  <c:v>174300</c:v>
                </c:pt>
                <c:pt idx="19">
                  <c:v>188436</c:v>
                </c:pt>
                <c:pt idx="20">
                  <c:v>204156</c:v>
                </c:pt>
                <c:pt idx="21">
                  <c:v>210475</c:v>
                </c:pt>
                <c:pt idx="22">
                  <c:v>216604</c:v>
                </c:pt>
                <c:pt idx="23">
                  <c:v>227846</c:v>
                </c:pt>
                <c:pt idx="24">
                  <c:v>248642</c:v>
                </c:pt>
                <c:pt idx="25">
                  <c:v>261795</c:v>
                </c:pt>
                <c:pt idx="26">
                  <c:v>275348</c:v>
                </c:pt>
                <c:pt idx="27">
                  <c:v>279460</c:v>
                </c:pt>
                <c:pt idx="28">
                  <c:v>283057</c:v>
                </c:pt>
                <c:pt idx="29">
                  <c:v>291914</c:v>
                </c:pt>
                <c:pt idx="30">
                  <c:v>305924</c:v>
                </c:pt>
              </c:numCache>
            </c:numRef>
          </c:val>
          <c:extLst>
            <c:ext xmlns:c16="http://schemas.microsoft.com/office/drawing/2014/chart" uri="{C3380CC4-5D6E-409C-BE32-E72D297353CC}">
              <c16:uniqueId val="{00000001-D198-48AA-BEAB-8549DBBCA18C}"/>
            </c:ext>
          </c:extLst>
        </c:ser>
        <c:dLbls>
          <c:showLegendKey val="0"/>
          <c:showVal val="0"/>
          <c:showCatName val="0"/>
          <c:showSerName val="0"/>
          <c:showPercent val="0"/>
          <c:showBubbleSize val="0"/>
        </c:dLbls>
        <c:gapWidth val="150"/>
        <c:axId val="20532096"/>
        <c:axId val="17449072"/>
      </c:barChart>
      <c:lineChart>
        <c:grouping val="standard"/>
        <c:varyColors val="0"/>
        <c:ser>
          <c:idx val="2"/>
          <c:order val="2"/>
          <c:tx>
            <c:strRef>
              <c:f>'YSB PSD 1990-present'!$R$1</c:f>
              <c:strCache>
                <c:ptCount val="1"/>
                <c:pt idx="0">
                  <c:v>Ex-US Share (Right Axis)</c:v>
                </c:pt>
              </c:strCache>
            </c:strRef>
          </c:tx>
          <c:spPr>
            <a:ln w="28575" cap="rnd">
              <a:solidFill>
                <a:schemeClr val="accent3"/>
              </a:solidFill>
              <a:round/>
            </a:ln>
            <a:effectLst/>
          </c:spPr>
          <c:marker>
            <c:symbol val="none"/>
          </c:marker>
          <c:cat>
            <c:strRef>
              <c:f>'YSB PSD 1990-present'!$O$2:$O$32</c:f>
              <c:strCache>
                <c:ptCount val="31"/>
                <c:pt idx="0">
                  <c:v>1990/1991</c:v>
                </c:pt>
                <c:pt idx="1">
                  <c:v>1991/1992</c:v>
                </c:pt>
                <c:pt idx="2">
                  <c:v>1992/1993</c:v>
                </c:pt>
                <c:pt idx="3">
                  <c:v>1993/1994</c:v>
                </c:pt>
                <c:pt idx="4">
                  <c:v>1994/1995</c:v>
                </c:pt>
                <c:pt idx="5">
                  <c:v>1995/1996</c:v>
                </c:pt>
                <c:pt idx="6">
                  <c:v>1996/1997</c:v>
                </c:pt>
                <c:pt idx="7">
                  <c:v>1997/1998</c:v>
                </c:pt>
                <c:pt idx="8">
                  <c:v>1998/1999</c:v>
                </c:pt>
                <c:pt idx="9">
                  <c:v>1999/2000</c:v>
                </c:pt>
                <c:pt idx="10">
                  <c:v>2000/2001</c:v>
                </c:pt>
                <c:pt idx="11">
                  <c:v>2001/2002</c:v>
                </c:pt>
                <c:pt idx="12">
                  <c:v>2002/2003</c:v>
                </c:pt>
                <c:pt idx="13">
                  <c:v>2003/2004</c:v>
                </c:pt>
                <c:pt idx="14">
                  <c:v>2004/2005</c:v>
                </c:pt>
                <c:pt idx="15">
                  <c:v>2005/2006</c:v>
                </c:pt>
                <c:pt idx="16">
                  <c:v>2006/2007</c:v>
                </c:pt>
                <c:pt idx="17">
                  <c:v>2007/2008</c:v>
                </c:pt>
                <c:pt idx="18">
                  <c:v>2008/2009</c:v>
                </c:pt>
                <c:pt idx="19">
                  <c:v>2009/2010</c:v>
                </c:pt>
                <c:pt idx="20">
                  <c:v>2010/2011</c:v>
                </c:pt>
                <c:pt idx="21">
                  <c:v>2011/2012</c:v>
                </c:pt>
                <c:pt idx="22">
                  <c:v>2012/2013</c:v>
                </c:pt>
                <c:pt idx="23">
                  <c:v>2013/2014</c:v>
                </c:pt>
                <c:pt idx="24">
                  <c:v>2014/2015</c:v>
                </c:pt>
                <c:pt idx="25">
                  <c:v>2015/2016</c:v>
                </c:pt>
                <c:pt idx="26">
                  <c:v>2016/2017</c:v>
                </c:pt>
                <c:pt idx="27">
                  <c:v>2017/2018</c:v>
                </c:pt>
                <c:pt idx="28">
                  <c:v>2018/2019</c:v>
                </c:pt>
                <c:pt idx="29">
                  <c:v>2019/2020</c:v>
                </c:pt>
                <c:pt idx="30">
                  <c:v>2020/2021</c:v>
                </c:pt>
              </c:strCache>
            </c:strRef>
          </c:cat>
          <c:val>
            <c:numRef>
              <c:f>'YSB PSD 1990-present'!$R$2:$R$32</c:f>
              <c:numCache>
                <c:formatCode>0.0%</c:formatCode>
                <c:ptCount val="31"/>
                <c:pt idx="0">
                  <c:v>0.66623010372353142</c:v>
                </c:pt>
                <c:pt idx="1">
                  <c:v>0.66202262824502944</c:v>
                </c:pt>
                <c:pt idx="2">
                  <c:v>0.66927319334041069</c:v>
                </c:pt>
                <c:pt idx="3">
                  <c:v>0.6910480258963978</c:v>
                </c:pt>
                <c:pt idx="4">
                  <c:v>0.68049513624554403</c:v>
                </c:pt>
                <c:pt idx="5">
                  <c:v>0.69388855556652562</c:v>
                </c:pt>
                <c:pt idx="6">
                  <c:v>0.68476139394210278</c:v>
                </c:pt>
                <c:pt idx="7">
                  <c:v>0.67194769442532687</c:v>
                </c:pt>
                <c:pt idx="8">
                  <c:v>0.69283648484313864</c:v>
                </c:pt>
                <c:pt idx="9">
                  <c:v>0.70151359590831497</c:v>
                </c:pt>
                <c:pt idx="10">
                  <c:v>0.71227325357005022</c:v>
                </c:pt>
                <c:pt idx="11">
                  <c:v>0.72306427552564811</c:v>
                </c:pt>
                <c:pt idx="12">
                  <c:v>0.75090154310634016</c:v>
                </c:pt>
                <c:pt idx="13">
                  <c:v>0.76407484011574089</c:v>
                </c:pt>
                <c:pt idx="14">
                  <c:v>0.74881877837008515</c:v>
                </c:pt>
                <c:pt idx="15">
                  <c:v>0.75559344493196123</c:v>
                </c:pt>
                <c:pt idx="16">
                  <c:v>0.76168340924689582</c:v>
                </c:pt>
                <c:pt idx="17">
                  <c:v>0.77515352118810155</c:v>
                </c:pt>
                <c:pt idx="18">
                  <c:v>0.7836807366509001</c:v>
                </c:pt>
                <c:pt idx="19">
                  <c:v>0.78790767686904162</c:v>
                </c:pt>
                <c:pt idx="20">
                  <c:v>0.80851619955090359</c:v>
                </c:pt>
                <c:pt idx="21">
                  <c:v>0.81182669202078217</c:v>
                </c:pt>
                <c:pt idx="22">
                  <c:v>0.81689885877640922</c:v>
                </c:pt>
                <c:pt idx="23">
                  <c:v>0.81991730511103356</c:v>
                </c:pt>
                <c:pt idx="24">
                  <c:v>0.81889530383919951</c:v>
                </c:pt>
                <c:pt idx="25">
                  <c:v>0.82775792835235718</c:v>
                </c:pt>
                <c:pt idx="26">
                  <c:v>0.83169871959452313</c:v>
                </c:pt>
                <c:pt idx="27">
                  <c:v>0.82599096156744978</c:v>
                </c:pt>
                <c:pt idx="28">
                  <c:v>0.82412901572808639</c:v>
                </c:pt>
                <c:pt idx="29">
                  <c:v>0.82491176212935147</c:v>
                </c:pt>
                <c:pt idx="30">
                  <c:v>0.8289949326613012</c:v>
                </c:pt>
              </c:numCache>
            </c:numRef>
          </c:val>
          <c:smooth val="0"/>
          <c:extLst>
            <c:ext xmlns:c16="http://schemas.microsoft.com/office/drawing/2014/chart" uri="{C3380CC4-5D6E-409C-BE32-E72D297353CC}">
              <c16:uniqueId val="{00000002-D198-48AA-BEAB-8549DBBCA18C}"/>
            </c:ext>
          </c:extLst>
        </c:ser>
        <c:dLbls>
          <c:showLegendKey val="0"/>
          <c:showVal val="0"/>
          <c:showCatName val="0"/>
          <c:showSerName val="0"/>
          <c:showPercent val="0"/>
          <c:showBubbleSize val="0"/>
        </c:dLbls>
        <c:marker val="1"/>
        <c:smooth val="0"/>
        <c:axId val="141943008"/>
        <c:axId val="17446576"/>
      </c:lineChart>
      <c:catAx>
        <c:axId val="205320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449072"/>
        <c:crosses val="autoZero"/>
        <c:auto val="1"/>
        <c:lblAlgn val="ctr"/>
        <c:lblOffset val="100"/>
        <c:noMultiLvlLbl val="0"/>
      </c:catAx>
      <c:valAx>
        <c:axId val="17449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1,000 MT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0532096"/>
        <c:crosses val="autoZero"/>
        <c:crossBetween val="between"/>
      </c:valAx>
      <c:valAx>
        <c:axId val="17446576"/>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41943008"/>
        <c:crosses val="max"/>
        <c:crossBetween val="between"/>
      </c:valAx>
      <c:catAx>
        <c:axId val="141943008"/>
        <c:scaling>
          <c:orientation val="minMax"/>
        </c:scaling>
        <c:delete val="1"/>
        <c:axPos val="b"/>
        <c:numFmt formatCode="General" sourceLinked="1"/>
        <c:majorTickMark val="out"/>
        <c:minorTickMark val="none"/>
        <c:tickLblPos val="nextTo"/>
        <c:crossAx val="1744657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a:t>China Soybean Imports and Crush</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'Brazil, China, Exporter - LT'!$L$2</c:f>
              <c:strCache>
                <c:ptCount val="1"/>
                <c:pt idx="0">
                  <c:v>Imports</c:v>
                </c:pt>
              </c:strCache>
            </c:strRef>
          </c:tx>
          <c:spPr>
            <a:solidFill>
              <a:schemeClr val="accent1"/>
            </a:solidFill>
            <a:ln>
              <a:noFill/>
            </a:ln>
            <a:effectLst/>
          </c:spPr>
          <c:invertIfNegative val="0"/>
          <c:dLbls>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BC-4FDD-96BC-B027E88F0F52}"/>
                </c:ext>
              </c:extLst>
            </c:dLbl>
            <c:dLbl>
              <c:idx val="2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BC-4FDD-96BC-B027E88F0F52}"/>
                </c:ext>
              </c:extLst>
            </c:dLbl>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BC-4FDD-96BC-B027E88F0F52}"/>
                </c:ext>
              </c:extLst>
            </c:dLbl>
            <c:dLbl>
              <c:idx val="25"/>
              <c:layout>
                <c:manualLayout>
                  <c:x val="1.8596001859600185E-3"/>
                  <c:y val="-4.07124681933842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BC-4FDD-96BC-B027E88F0F52}"/>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'Brazil, China, Exporter - LT'!$K$3:$K$28</c:f>
              <c:strCache>
                <c:ptCount val="26"/>
                <c:pt idx="0">
                  <c:v>1995/1996</c:v>
                </c:pt>
                <c:pt idx="1">
                  <c:v>1996/1997</c:v>
                </c:pt>
                <c:pt idx="2">
                  <c:v>1997/1998</c:v>
                </c:pt>
                <c:pt idx="3">
                  <c:v>1998/1999</c:v>
                </c:pt>
                <c:pt idx="4">
                  <c:v>1999/2000</c:v>
                </c:pt>
                <c:pt idx="5">
                  <c:v>2000/2001</c:v>
                </c:pt>
                <c:pt idx="6">
                  <c:v>2001/2002</c:v>
                </c:pt>
                <c:pt idx="7">
                  <c:v>2002/2003</c:v>
                </c:pt>
                <c:pt idx="8">
                  <c:v>2003/2004</c:v>
                </c:pt>
                <c:pt idx="9">
                  <c:v>2004/2005</c:v>
                </c:pt>
                <c:pt idx="10">
                  <c:v>2005/2006</c:v>
                </c:pt>
                <c:pt idx="11">
                  <c:v>2006/2007</c:v>
                </c:pt>
                <c:pt idx="12">
                  <c:v>2007/2008</c:v>
                </c:pt>
                <c:pt idx="13">
                  <c:v>2008/2009</c:v>
                </c:pt>
                <c:pt idx="14">
                  <c:v>2009/2010</c:v>
                </c:pt>
                <c:pt idx="15">
                  <c:v>2010/2011</c:v>
                </c:pt>
                <c:pt idx="16">
                  <c:v>2011/2012</c:v>
                </c:pt>
                <c:pt idx="17">
                  <c:v>2012/2013</c:v>
                </c:pt>
                <c:pt idx="18">
                  <c:v>2013/2014</c:v>
                </c:pt>
                <c:pt idx="19">
                  <c:v>2014/2015</c:v>
                </c:pt>
                <c:pt idx="20">
                  <c:v>2015/2016</c:v>
                </c:pt>
                <c:pt idx="21">
                  <c:v>2016/2017</c:v>
                </c:pt>
                <c:pt idx="22">
                  <c:v>2017/2018</c:v>
                </c:pt>
                <c:pt idx="23">
                  <c:v>2018/2019</c:v>
                </c:pt>
                <c:pt idx="24">
                  <c:v>2019/2020e</c:v>
                </c:pt>
                <c:pt idx="25">
                  <c:v>2020/2021f</c:v>
                </c:pt>
              </c:strCache>
            </c:strRef>
          </c:cat>
          <c:val>
            <c:numRef>
              <c:f>'Brazil, China, Exporter - LT'!$L$3:$L$28</c:f>
              <c:numCache>
                <c:formatCode>General</c:formatCode>
                <c:ptCount val="26"/>
                <c:pt idx="0">
                  <c:v>0.79500000000000004</c:v>
                </c:pt>
                <c:pt idx="1">
                  <c:v>2.274</c:v>
                </c:pt>
                <c:pt idx="2">
                  <c:v>2.94</c:v>
                </c:pt>
                <c:pt idx="3">
                  <c:v>3.85</c:v>
                </c:pt>
                <c:pt idx="4">
                  <c:v>10.1</c:v>
                </c:pt>
                <c:pt idx="5">
                  <c:v>13.244999999999999</c:v>
                </c:pt>
                <c:pt idx="6">
                  <c:v>10.385</c:v>
                </c:pt>
                <c:pt idx="7">
                  <c:v>21.417000000000002</c:v>
                </c:pt>
                <c:pt idx="8">
                  <c:v>16.933</c:v>
                </c:pt>
                <c:pt idx="9">
                  <c:v>25.802</c:v>
                </c:pt>
                <c:pt idx="10">
                  <c:v>28.317</c:v>
                </c:pt>
                <c:pt idx="11">
                  <c:v>28.725999999999999</c:v>
                </c:pt>
                <c:pt idx="12">
                  <c:v>37.816000000000003</c:v>
                </c:pt>
                <c:pt idx="13">
                  <c:v>41.097999999999999</c:v>
                </c:pt>
                <c:pt idx="14">
                  <c:v>50.338000000000001</c:v>
                </c:pt>
                <c:pt idx="15">
                  <c:v>52.338999999999999</c:v>
                </c:pt>
                <c:pt idx="16">
                  <c:v>59.231000000000002</c:v>
                </c:pt>
                <c:pt idx="17">
                  <c:v>59.865000000000002</c:v>
                </c:pt>
                <c:pt idx="18">
                  <c:v>70.364000000000004</c:v>
                </c:pt>
                <c:pt idx="19">
                  <c:v>78.349999999999994</c:v>
                </c:pt>
                <c:pt idx="20">
                  <c:v>83.23</c:v>
                </c:pt>
                <c:pt idx="21">
                  <c:v>93.495000000000005</c:v>
                </c:pt>
                <c:pt idx="22">
                  <c:v>94.094999999999999</c:v>
                </c:pt>
                <c:pt idx="23">
                  <c:v>82.54</c:v>
                </c:pt>
                <c:pt idx="24">
                  <c:v>98.533000000000001</c:v>
                </c:pt>
                <c:pt idx="25">
                  <c:v>100</c:v>
                </c:pt>
              </c:numCache>
            </c:numRef>
          </c:val>
          <c:extLst>
            <c:ext xmlns:c16="http://schemas.microsoft.com/office/drawing/2014/chart" uri="{C3380CC4-5D6E-409C-BE32-E72D297353CC}">
              <c16:uniqueId val="{00000004-06BC-4FDD-96BC-B027E88F0F52}"/>
            </c:ext>
          </c:extLst>
        </c:ser>
        <c:dLbls>
          <c:showLegendKey val="0"/>
          <c:showVal val="0"/>
          <c:showCatName val="0"/>
          <c:showSerName val="0"/>
          <c:showPercent val="0"/>
          <c:showBubbleSize val="0"/>
        </c:dLbls>
        <c:gapWidth val="219"/>
        <c:axId val="34356816"/>
        <c:axId val="1990282560"/>
      </c:barChart>
      <c:lineChart>
        <c:grouping val="standard"/>
        <c:varyColors val="0"/>
        <c:ser>
          <c:idx val="1"/>
          <c:order val="1"/>
          <c:tx>
            <c:strRef>
              <c:f>'Brazil, China, Exporter - LT'!$M$2</c:f>
              <c:strCache>
                <c:ptCount val="1"/>
                <c:pt idx="0">
                  <c:v>Crush</c:v>
                </c:pt>
              </c:strCache>
            </c:strRef>
          </c:tx>
          <c:spPr>
            <a:ln w="28575" cap="rnd">
              <a:solidFill>
                <a:schemeClr val="accent2"/>
              </a:solidFill>
              <a:round/>
            </a:ln>
            <a:effectLst/>
          </c:spPr>
          <c:marker>
            <c:symbol val="none"/>
          </c:marker>
          <c:cat>
            <c:strRef>
              <c:f>'Brazil, China, Exporter - LT'!$K$3:$K$28</c:f>
              <c:strCache>
                <c:ptCount val="26"/>
                <c:pt idx="0">
                  <c:v>1995/1996</c:v>
                </c:pt>
                <c:pt idx="1">
                  <c:v>1996/1997</c:v>
                </c:pt>
                <c:pt idx="2">
                  <c:v>1997/1998</c:v>
                </c:pt>
                <c:pt idx="3">
                  <c:v>1998/1999</c:v>
                </c:pt>
                <c:pt idx="4">
                  <c:v>1999/2000</c:v>
                </c:pt>
                <c:pt idx="5">
                  <c:v>2000/2001</c:v>
                </c:pt>
                <c:pt idx="6">
                  <c:v>2001/2002</c:v>
                </c:pt>
                <c:pt idx="7">
                  <c:v>2002/2003</c:v>
                </c:pt>
                <c:pt idx="8">
                  <c:v>2003/2004</c:v>
                </c:pt>
                <c:pt idx="9">
                  <c:v>2004/2005</c:v>
                </c:pt>
                <c:pt idx="10">
                  <c:v>2005/2006</c:v>
                </c:pt>
                <c:pt idx="11">
                  <c:v>2006/2007</c:v>
                </c:pt>
                <c:pt idx="12">
                  <c:v>2007/2008</c:v>
                </c:pt>
                <c:pt idx="13">
                  <c:v>2008/2009</c:v>
                </c:pt>
                <c:pt idx="14">
                  <c:v>2009/2010</c:v>
                </c:pt>
                <c:pt idx="15">
                  <c:v>2010/2011</c:v>
                </c:pt>
                <c:pt idx="16">
                  <c:v>2011/2012</c:v>
                </c:pt>
                <c:pt idx="17">
                  <c:v>2012/2013</c:v>
                </c:pt>
                <c:pt idx="18">
                  <c:v>2013/2014</c:v>
                </c:pt>
                <c:pt idx="19">
                  <c:v>2014/2015</c:v>
                </c:pt>
                <c:pt idx="20">
                  <c:v>2015/2016</c:v>
                </c:pt>
                <c:pt idx="21">
                  <c:v>2016/2017</c:v>
                </c:pt>
                <c:pt idx="22">
                  <c:v>2017/2018</c:v>
                </c:pt>
                <c:pt idx="23">
                  <c:v>2018/2019</c:v>
                </c:pt>
                <c:pt idx="24">
                  <c:v>2019/2020e</c:v>
                </c:pt>
                <c:pt idx="25">
                  <c:v>2020/2021f</c:v>
                </c:pt>
              </c:strCache>
            </c:strRef>
          </c:cat>
          <c:val>
            <c:numRef>
              <c:f>'Brazil, China, Exporter - LT'!$M$3:$M$28</c:f>
              <c:numCache>
                <c:formatCode>General</c:formatCode>
                <c:ptCount val="26"/>
                <c:pt idx="0">
                  <c:v>7.47</c:v>
                </c:pt>
                <c:pt idx="1">
                  <c:v>7.5</c:v>
                </c:pt>
                <c:pt idx="2">
                  <c:v>8.4499999999999993</c:v>
                </c:pt>
                <c:pt idx="3">
                  <c:v>12.606999999999999</c:v>
                </c:pt>
                <c:pt idx="4">
                  <c:v>15.07</c:v>
                </c:pt>
                <c:pt idx="5">
                  <c:v>18.899999999999999</c:v>
                </c:pt>
                <c:pt idx="6">
                  <c:v>20.25</c:v>
                </c:pt>
                <c:pt idx="7">
                  <c:v>26.54</c:v>
                </c:pt>
                <c:pt idx="8">
                  <c:v>25.439</c:v>
                </c:pt>
                <c:pt idx="9">
                  <c:v>30.361999999999998</c:v>
                </c:pt>
                <c:pt idx="10">
                  <c:v>34.5</c:v>
                </c:pt>
                <c:pt idx="11">
                  <c:v>35.97</c:v>
                </c:pt>
                <c:pt idx="12">
                  <c:v>39.518000000000001</c:v>
                </c:pt>
                <c:pt idx="13">
                  <c:v>41.1</c:v>
                </c:pt>
                <c:pt idx="14">
                  <c:v>49</c:v>
                </c:pt>
                <c:pt idx="15">
                  <c:v>55</c:v>
                </c:pt>
                <c:pt idx="16">
                  <c:v>61</c:v>
                </c:pt>
                <c:pt idx="17">
                  <c:v>65</c:v>
                </c:pt>
                <c:pt idx="18">
                  <c:v>68.900000000000006</c:v>
                </c:pt>
                <c:pt idx="19">
                  <c:v>74.5</c:v>
                </c:pt>
                <c:pt idx="20">
                  <c:v>81.5</c:v>
                </c:pt>
                <c:pt idx="21">
                  <c:v>88</c:v>
                </c:pt>
                <c:pt idx="22">
                  <c:v>90</c:v>
                </c:pt>
                <c:pt idx="23">
                  <c:v>85</c:v>
                </c:pt>
                <c:pt idx="24">
                  <c:v>91.5</c:v>
                </c:pt>
                <c:pt idx="25">
                  <c:v>99</c:v>
                </c:pt>
              </c:numCache>
            </c:numRef>
          </c:val>
          <c:smooth val="0"/>
          <c:extLst>
            <c:ext xmlns:c16="http://schemas.microsoft.com/office/drawing/2014/chart" uri="{C3380CC4-5D6E-409C-BE32-E72D297353CC}">
              <c16:uniqueId val="{00000005-06BC-4FDD-96BC-B027E88F0F52}"/>
            </c:ext>
          </c:extLst>
        </c:ser>
        <c:ser>
          <c:idx val="2"/>
          <c:order val="2"/>
          <c:tx>
            <c:strRef>
              <c:f>'Brazil, China, Exporter - LT'!$N$2</c:f>
              <c:strCache>
                <c:ptCount val="1"/>
                <c:pt idx="0">
                  <c:v>Ending Stocks</c:v>
                </c:pt>
              </c:strCache>
            </c:strRef>
          </c:tx>
          <c:spPr>
            <a:ln w="28575" cap="rnd">
              <a:solidFill>
                <a:schemeClr val="accent3"/>
              </a:solidFill>
              <a:round/>
            </a:ln>
            <a:effectLst/>
          </c:spPr>
          <c:marker>
            <c:symbol val="none"/>
          </c:marker>
          <c:cat>
            <c:strRef>
              <c:f>'Brazil, China, Exporter - LT'!$K$3:$K$28</c:f>
              <c:strCache>
                <c:ptCount val="26"/>
                <c:pt idx="0">
                  <c:v>1995/1996</c:v>
                </c:pt>
                <c:pt idx="1">
                  <c:v>1996/1997</c:v>
                </c:pt>
                <c:pt idx="2">
                  <c:v>1997/1998</c:v>
                </c:pt>
                <c:pt idx="3">
                  <c:v>1998/1999</c:v>
                </c:pt>
                <c:pt idx="4">
                  <c:v>1999/2000</c:v>
                </c:pt>
                <c:pt idx="5">
                  <c:v>2000/2001</c:v>
                </c:pt>
                <c:pt idx="6">
                  <c:v>2001/2002</c:v>
                </c:pt>
                <c:pt idx="7">
                  <c:v>2002/2003</c:v>
                </c:pt>
                <c:pt idx="8">
                  <c:v>2003/2004</c:v>
                </c:pt>
                <c:pt idx="9">
                  <c:v>2004/2005</c:v>
                </c:pt>
                <c:pt idx="10">
                  <c:v>2005/2006</c:v>
                </c:pt>
                <c:pt idx="11">
                  <c:v>2006/2007</c:v>
                </c:pt>
                <c:pt idx="12">
                  <c:v>2007/2008</c:v>
                </c:pt>
                <c:pt idx="13">
                  <c:v>2008/2009</c:v>
                </c:pt>
                <c:pt idx="14">
                  <c:v>2009/2010</c:v>
                </c:pt>
                <c:pt idx="15">
                  <c:v>2010/2011</c:v>
                </c:pt>
                <c:pt idx="16">
                  <c:v>2011/2012</c:v>
                </c:pt>
                <c:pt idx="17">
                  <c:v>2012/2013</c:v>
                </c:pt>
                <c:pt idx="18">
                  <c:v>2013/2014</c:v>
                </c:pt>
                <c:pt idx="19">
                  <c:v>2014/2015</c:v>
                </c:pt>
                <c:pt idx="20">
                  <c:v>2015/2016</c:v>
                </c:pt>
                <c:pt idx="21">
                  <c:v>2016/2017</c:v>
                </c:pt>
                <c:pt idx="22">
                  <c:v>2017/2018</c:v>
                </c:pt>
                <c:pt idx="23">
                  <c:v>2018/2019</c:v>
                </c:pt>
                <c:pt idx="24">
                  <c:v>2019/2020e</c:v>
                </c:pt>
                <c:pt idx="25">
                  <c:v>2020/2021f</c:v>
                </c:pt>
              </c:strCache>
            </c:strRef>
          </c:cat>
          <c:val>
            <c:numRef>
              <c:f>'Brazil, China, Exporter - LT'!$N$3:$N$28</c:f>
              <c:numCache>
                <c:formatCode>General</c:formatCode>
                <c:ptCount val="26"/>
                <c:pt idx="0">
                  <c:v>0</c:v>
                </c:pt>
                <c:pt idx="1">
                  <c:v>0.99</c:v>
                </c:pt>
                <c:pt idx="2">
                  <c:v>3.0179999999999998</c:v>
                </c:pt>
                <c:pt idx="3">
                  <c:v>1.9039999999999999</c:v>
                </c:pt>
                <c:pt idx="4">
                  <c:v>3.17</c:v>
                </c:pt>
                <c:pt idx="5">
                  <c:v>4.91</c:v>
                </c:pt>
                <c:pt idx="6">
                  <c:v>2.0950000000000002</c:v>
                </c:pt>
                <c:pt idx="7">
                  <c:v>4.4640000000000004</c:v>
                </c:pt>
                <c:pt idx="8">
                  <c:v>2.1</c:v>
                </c:pt>
                <c:pt idx="9">
                  <c:v>4.7</c:v>
                </c:pt>
                <c:pt idx="10">
                  <c:v>4.5730000000000004</c:v>
                </c:pt>
                <c:pt idx="11">
                  <c:v>1.8089999999999999</c:v>
                </c:pt>
                <c:pt idx="12">
                  <c:v>2.3969999999999998</c:v>
                </c:pt>
                <c:pt idx="13">
                  <c:v>7.3040000000000003</c:v>
                </c:pt>
                <c:pt idx="14">
                  <c:v>12.981999999999999</c:v>
                </c:pt>
                <c:pt idx="15">
                  <c:v>14.541</c:v>
                </c:pt>
                <c:pt idx="16">
                  <c:v>16.076000000000001</c:v>
                </c:pt>
                <c:pt idx="17">
                  <c:v>12.411</c:v>
                </c:pt>
                <c:pt idx="18">
                  <c:v>13.967000000000001</c:v>
                </c:pt>
                <c:pt idx="19">
                  <c:v>17.059999999999999</c:v>
                </c:pt>
                <c:pt idx="20">
                  <c:v>16.643000000000001</c:v>
                </c:pt>
                <c:pt idx="21">
                  <c:v>20.12</c:v>
                </c:pt>
                <c:pt idx="22">
                  <c:v>23.064</c:v>
                </c:pt>
                <c:pt idx="23">
                  <c:v>19.454999999999998</c:v>
                </c:pt>
                <c:pt idx="24">
                  <c:v>26.797999999999998</c:v>
                </c:pt>
                <c:pt idx="25">
                  <c:v>26.797999999999998</c:v>
                </c:pt>
              </c:numCache>
            </c:numRef>
          </c:val>
          <c:smooth val="0"/>
          <c:extLst>
            <c:ext xmlns:c16="http://schemas.microsoft.com/office/drawing/2014/chart" uri="{C3380CC4-5D6E-409C-BE32-E72D297353CC}">
              <c16:uniqueId val="{00000006-06BC-4FDD-96BC-B027E88F0F52}"/>
            </c:ext>
          </c:extLst>
        </c:ser>
        <c:dLbls>
          <c:showLegendKey val="0"/>
          <c:showVal val="0"/>
          <c:showCatName val="0"/>
          <c:showSerName val="0"/>
          <c:showPercent val="0"/>
          <c:showBubbleSize val="0"/>
        </c:dLbls>
        <c:marker val="1"/>
        <c:smooth val="0"/>
        <c:axId val="34356816"/>
        <c:axId val="1990282560"/>
      </c:lineChart>
      <c:catAx>
        <c:axId val="34356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990282560"/>
        <c:crosses val="autoZero"/>
        <c:auto val="1"/>
        <c:lblAlgn val="ctr"/>
        <c:lblOffset val="100"/>
        <c:noMultiLvlLbl val="0"/>
      </c:catAx>
      <c:valAx>
        <c:axId val="1990282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a:t>Million Metric Tonnes</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34356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sz="1000" b="1">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a:t>Brazil Soybeans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'Brazil, China, Exporter - LT'!$L$30</c:f>
              <c:strCache>
                <c:ptCount val="1"/>
                <c:pt idx="0">
                  <c:v>Production</c:v>
                </c:pt>
              </c:strCache>
            </c:strRef>
          </c:tx>
          <c:spPr>
            <a:solidFill>
              <a:schemeClr val="accent1"/>
            </a:solidFill>
            <a:ln>
              <a:noFill/>
            </a:ln>
            <a:effectLst/>
          </c:spPr>
          <c:invertIfNegative val="0"/>
          <c:cat>
            <c:strRef>
              <c:f>'Brazil, China, Exporter - LT'!$K$31:$K$56</c:f>
              <c:strCache>
                <c:ptCount val="26"/>
                <c:pt idx="0">
                  <c:v>1995/1996</c:v>
                </c:pt>
                <c:pt idx="1">
                  <c:v>1996/1997</c:v>
                </c:pt>
                <c:pt idx="2">
                  <c:v>1997/1998</c:v>
                </c:pt>
                <c:pt idx="3">
                  <c:v>1998/1999</c:v>
                </c:pt>
                <c:pt idx="4">
                  <c:v>1999/2000</c:v>
                </c:pt>
                <c:pt idx="5">
                  <c:v>2000/2001</c:v>
                </c:pt>
                <c:pt idx="6">
                  <c:v>2001/2002</c:v>
                </c:pt>
                <c:pt idx="7">
                  <c:v>2002/2003</c:v>
                </c:pt>
                <c:pt idx="8">
                  <c:v>2003/2004</c:v>
                </c:pt>
                <c:pt idx="9">
                  <c:v>2004/2005</c:v>
                </c:pt>
                <c:pt idx="10">
                  <c:v>2005/2006</c:v>
                </c:pt>
                <c:pt idx="11">
                  <c:v>2006/2007</c:v>
                </c:pt>
                <c:pt idx="12">
                  <c:v>2007/2008</c:v>
                </c:pt>
                <c:pt idx="13">
                  <c:v>2008/2009</c:v>
                </c:pt>
                <c:pt idx="14">
                  <c:v>2009/2010</c:v>
                </c:pt>
                <c:pt idx="15">
                  <c:v>2010/2011</c:v>
                </c:pt>
                <c:pt idx="16">
                  <c:v>2011/2012</c:v>
                </c:pt>
                <c:pt idx="17">
                  <c:v>2012/2013</c:v>
                </c:pt>
                <c:pt idx="18">
                  <c:v>2013/2014</c:v>
                </c:pt>
                <c:pt idx="19">
                  <c:v>2014/2015</c:v>
                </c:pt>
                <c:pt idx="20">
                  <c:v>2015/2016</c:v>
                </c:pt>
                <c:pt idx="21">
                  <c:v>2016/2017</c:v>
                </c:pt>
                <c:pt idx="22">
                  <c:v>2017/2018</c:v>
                </c:pt>
                <c:pt idx="23">
                  <c:v>2018/2019</c:v>
                </c:pt>
                <c:pt idx="24">
                  <c:v>2019/2020e</c:v>
                </c:pt>
                <c:pt idx="25">
                  <c:v>2020/2021f</c:v>
                </c:pt>
              </c:strCache>
            </c:strRef>
          </c:cat>
          <c:val>
            <c:numRef>
              <c:f>'Brazil, China, Exporter - LT'!$L$31:$L$56</c:f>
              <c:numCache>
                <c:formatCode>_(* #,##0_);_(* \(#,##0\);_(* "-"??_);_(@_)</c:formatCode>
                <c:ptCount val="26"/>
                <c:pt idx="0">
                  <c:v>24.15</c:v>
                </c:pt>
                <c:pt idx="1">
                  <c:v>27.3</c:v>
                </c:pt>
                <c:pt idx="2">
                  <c:v>32.5</c:v>
                </c:pt>
                <c:pt idx="3">
                  <c:v>31.3</c:v>
                </c:pt>
                <c:pt idx="4">
                  <c:v>34.700000000000003</c:v>
                </c:pt>
                <c:pt idx="5">
                  <c:v>39.5</c:v>
                </c:pt>
                <c:pt idx="6">
                  <c:v>43.5</c:v>
                </c:pt>
                <c:pt idx="7">
                  <c:v>52</c:v>
                </c:pt>
                <c:pt idx="8">
                  <c:v>51</c:v>
                </c:pt>
                <c:pt idx="9">
                  <c:v>53</c:v>
                </c:pt>
                <c:pt idx="10">
                  <c:v>57</c:v>
                </c:pt>
                <c:pt idx="11">
                  <c:v>59</c:v>
                </c:pt>
                <c:pt idx="12">
                  <c:v>61</c:v>
                </c:pt>
                <c:pt idx="13">
                  <c:v>57.8</c:v>
                </c:pt>
                <c:pt idx="14">
                  <c:v>69</c:v>
                </c:pt>
                <c:pt idx="15">
                  <c:v>75.3</c:v>
                </c:pt>
                <c:pt idx="16">
                  <c:v>66.5</c:v>
                </c:pt>
                <c:pt idx="17">
                  <c:v>82</c:v>
                </c:pt>
                <c:pt idx="18">
                  <c:v>86.2</c:v>
                </c:pt>
                <c:pt idx="19">
                  <c:v>97.1</c:v>
                </c:pt>
                <c:pt idx="20">
                  <c:v>95.7</c:v>
                </c:pt>
                <c:pt idx="21">
                  <c:v>114.9</c:v>
                </c:pt>
                <c:pt idx="22">
                  <c:v>123.4</c:v>
                </c:pt>
                <c:pt idx="23">
                  <c:v>119.7</c:v>
                </c:pt>
                <c:pt idx="24">
                  <c:v>126</c:v>
                </c:pt>
                <c:pt idx="25">
                  <c:v>133</c:v>
                </c:pt>
              </c:numCache>
            </c:numRef>
          </c:val>
          <c:extLst>
            <c:ext xmlns:c16="http://schemas.microsoft.com/office/drawing/2014/chart" uri="{C3380CC4-5D6E-409C-BE32-E72D297353CC}">
              <c16:uniqueId val="{00000000-04D7-4C18-8245-EAC21CB6A5C8}"/>
            </c:ext>
          </c:extLst>
        </c:ser>
        <c:dLbls>
          <c:showLegendKey val="0"/>
          <c:showVal val="0"/>
          <c:showCatName val="0"/>
          <c:showSerName val="0"/>
          <c:showPercent val="0"/>
          <c:showBubbleSize val="0"/>
        </c:dLbls>
        <c:gapWidth val="219"/>
        <c:axId val="182417024"/>
        <c:axId val="719838912"/>
      </c:barChart>
      <c:lineChart>
        <c:grouping val="standard"/>
        <c:varyColors val="0"/>
        <c:ser>
          <c:idx val="1"/>
          <c:order val="1"/>
          <c:tx>
            <c:strRef>
              <c:f>'Brazil, China, Exporter - LT'!$M$30</c:f>
              <c:strCache>
                <c:ptCount val="1"/>
                <c:pt idx="0">
                  <c:v>Exports</c:v>
                </c:pt>
              </c:strCache>
            </c:strRef>
          </c:tx>
          <c:spPr>
            <a:ln w="28575" cap="rnd">
              <a:solidFill>
                <a:schemeClr val="accent2"/>
              </a:solidFill>
              <a:round/>
            </a:ln>
            <a:effectLst/>
          </c:spPr>
          <c:marker>
            <c:symbol val="none"/>
          </c:marker>
          <c:cat>
            <c:strRef>
              <c:f>'Brazil, China, Exporter - LT'!$K$31:$K$56</c:f>
              <c:strCache>
                <c:ptCount val="26"/>
                <c:pt idx="0">
                  <c:v>1995/1996</c:v>
                </c:pt>
                <c:pt idx="1">
                  <c:v>1996/1997</c:v>
                </c:pt>
                <c:pt idx="2">
                  <c:v>1997/1998</c:v>
                </c:pt>
                <c:pt idx="3">
                  <c:v>1998/1999</c:v>
                </c:pt>
                <c:pt idx="4">
                  <c:v>1999/2000</c:v>
                </c:pt>
                <c:pt idx="5">
                  <c:v>2000/2001</c:v>
                </c:pt>
                <c:pt idx="6">
                  <c:v>2001/2002</c:v>
                </c:pt>
                <c:pt idx="7">
                  <c:v>2002/2003</c:v>
                </c:pt>
                <c:pt idx="8">
                  <c:v>2003/2004</c:v>
                </c:pt>
                <c:pt idx="9">
                  <c:v>2004/2005</c:v>
                </c:pt>
                <c:pt idx="10">
                  <c:v>2005/2006</c:v>
                </c:pt>
                <c:pt idx="11">
                  <c:v>2006/2007</c:v>
                </c:pt>
                <c:pt idx="12">
                  <c:v>2007/2008</c:v>
                </c:pt>
                <c:pt idx="13">
                  <c:v>2008/2009</c:v>
                </c:pt>
                <c:pt idx="14">
                  <c:v>2009/2010</c:v>
                </c:pt>
                <c:pt idx="15">
                  <c:v>2010/2011</c:v>
                </c:pt>
                <c:pt idx="16">
                  <c:v>2011/2012</c:v>
                </c:pt>
                <c:pt idx="17">
                  <c:v>2012/2013</c:v>
                </c:pt>
                <c:pt idx="18">
                  <c:v>2013/2014</c:v>
                </c:pt>
                <c:pt idx="19">
                  <c:v>2014/2015</c:v>
                </c:pt>
                <c:pt idx="20">
                  <c:v>2015/2016</c:v>
                </c:pt>
                <c:pt idx="21">
                  <c:v>2016/2017</c:v>
                </c:pt>
                <c:pt idx="22">
                  <c:v>2017/2018</c:v>
                </c:pt>
                <c:pt idx="23">
                  <c:v>2018/2019</c:v>
                </c:pt>
                <c:pt idx="24">
                  <c:v>2019/2020e</c:v>
                </c:pt>
                <c:pt idx="25">
                  <c:v>2020/2021f</c:v>
                </c:pt>
              </c:strCache>
            </c:strRef>
          </c:cat>
          <c:val>
            <c:numRef>
              <c:f>'Brazil, China, Exporter - LT'!$M$31:$M$56</c:f>
              <c:numCache>
                <c:formatCode>_(* #,##0_);_(* \(#,##0\);_(* "-"??_);_(@_)</c:formatCode>
                <c:ptCount val="26"/>
                <c:pt idx="0">
                  <c:v>3.4580000000000002</c:v>
                </c:pt>
                <c:pt idx="1">
                  <c:v>8.4239999999999995</c:v>
                </c:pt>
                <c:pt idx="2">
                  <c:v>8.76</c:v>
                </c:pt>
                <c:pt idx="3">
                  <c:v>8.9320000000000004</c:v>
                </c:pt>
                <c:pt idx="4">
                  <c:v>11.101000000000001</c:v>
                </c:pt>
                <c:pt idx="5">
                  <c:v>15.468999999999999</c:v>
                </c:pt>
                <c:pt idx="6">
                  <c:v>14.504</c:v>
                </c:pt>
                <c:pt idx="7">
                  <c:v>19.629000000000001</c:v>
                </c:pt>
                <c:pt idx="8">
                  <c:v>20.417000000000002</c:v>
                </c:pt>
                <c:pt idx="9">
                  <c:v>20.137</c:v>
                </c:pt>
                <c:pt idx="10">
                  <c:v>25.911000000000001</c:v>
                </c:pt>
                <c:pt idx="11">
                  <c:v>23.484999999999999</c:v>
                </c:pt>
                <c:pt idx="12">
                  <c:v>25.364000000000001</c:v>
                </c:pt>
                <c:pt idx="13">
                  <c:v>29.986999999999998</c:v>
                </c:pt>
                <c:pt idx="14">
                  <c:v>28.577999999999999</c:v>
                </c:pt>
                <c:pt idx="15">
                  <c:v>29.951000000000001</c:v>
                </c:pt>
                <c:pt idx="16">
                  <c:v>36.256999999999998</c:v>
                </c:pt>
                <c:pt idx="17">
                  <c:v>41.904000000000003</c:v>
                </c:pt>
                <c:pt idx="18">
                  <c:v>46.829000000000001</c:v>
                </c:pt>
                <c:pt idx="19">
                  <c:v>50.612000000000002</c:v>
                </c:pt>
                <c:pt idx="20">
                  <c:v>54.383000000000003</c:v>
                </c:pt>
                <c:pt idx="21">
                  <c:v>63.137</c:v>
                </c:pt>
                <c:pt idx="22">
                  <c:v>76.135999999999996</c:v>
                </c:pt>
                <c:pt idx="23">
                  <c:v>74.887</c:v>
                </c:pt>
                <c:pt idx="24">
                  <c:v>92.238</c:v>
                </c:pt>
                <c:pt idx="25">
                  <c:v>85</c:v>
                </c:pt>
              </c:numCache>
            </c:numRef>
          </c:val>
          <c:smooth val="0"/>
          <c:extLst>
            <c:ext xmlns:c16="http://schemas.microsoft.com/office/drawing/2014/chart" uri="{C3380CC4-5D6E-409C-BE32-E72D297353CC}">
              <c16:uniqueId val="{00000001-04D7-4C18-8245-EAC21CB6A5C8}"/>
            </c:ext>
          </c:extLst>
        </c:ser>
        <c:dLbls>
          <c:showLegendKey val="0"/>
          <c:showVal val="0"/>
          <c:showCatName val="0"/>
          <c:showSerName val="0"/>
          <c:showPercent val="0"/>
          <c:showBubbleSize val="0"/>
        </c:dLbls>
        <c:marker val="1"/>
        <c:smooth val="0"/>
        <c:axId val="182417024"/>
        <c:axId val="719838912"/>
      </c:lineChart>
      <c:lineChart>
        <c:grouping val="standard"/>
        <c:varyColors val="0"/>
        <c:ser>
          <c:idx val="2"/>
          <c:order val="2"/>
          <c:tx>
            <c:strRef>
              <c:f>'Brazil, China, Exporter - LT'!$N$30</c:f>
              <c:strCache>
                <c:ptCount val="1"/>
                <c:pt idx="0">
                  <c:v>% Exported (Right Axis)</c:v>
                </c:pt>
              </c:strCache>
            </c:strRef>
          </c:tx>
          <c:spPr>
            <a:ln w="28575" cap="rnd">
              <a:solidFill>
                <a:schemeClr val="accent3"/>
              </a:solidFill>
              <a:round/>
            </a:ln>
            <a:effectLst/>
          </c:spPr>
          <c:marker>
            <c:symbol val="none"/>
          </c:marker>
          <c:cat>
            <c:strRef>
              <c:f>'Brazil, China, Exporter - LT'!$K$31:$K$56</c:f>
              <c:strCache>
                <c:ptCount val="26"/>
                <c:pt idx="0">
                  <c:v>1995/1996</c:v>
                </c:pt>
                <c:pt idx="1">
                  <c:v>1996/1997</c:v>
                </c:pt>
                <c:pt idx="2">
                  <c:v>1997/1998</c:v>
                </c:pt>
                <c:pt idx="3">
                  <c:v>1998/1999</c:v>
                </c:pt>
                <c:pt idx="4">
                  <c:v>1999/2000</c:v>
                </c:pt>
                <c:pt idx="5">
                  <c:v>2000/2001</c:v>
                </c:pt>
                <c:pt idx="6">
                  <c:v>2001/2002</c:v>
                </c:pt>
                <c:pt idx="7">
                  <c:v>2002/2003</c:v>
                </c:pt>
                <c:pt idx="8">
                  <c:v>2003/2004</c:v>
                </c:pt>
                <c:pt idx="9">
                  <c:v>2004/2005</c:v>
                </c:pt>
                <c:pt idx="10">
                  <c:v>2005/2006</c:v>
                </c:pt>
                <c:pt idx="11">
                  <c:v>2006/2007</c:v>
                </c:pt>
                <c:pt idx="12">
                  <c:v>2007/2008</c:v>
                </c:pt>
                <c:pt idx="13">
                  <c:v>2008/2009</c:v>
                </c:pt>
                <c:pt idx="14">
                  <c:v>2009/2010</c:v>
                </c:pt>
                <c:pt idx="15">
                  <c:v>2010/2011</c:v>
                </c:pt>
                <c:pt idx="16">
                  <c:v>2011/2012</c:v>
                </c:pt>
                <c:pt idx="17">
                  <c:v>2012/2013</c:v>
                </c:pt>
                <c:pt idx="18">
                  <c:v>2013/2014</c:v>
                </c:pt>
                <c:pt idx="19">
                  <c:v>2014/2015</c:v>
                </c:pt>
                <c:pt idx="20">
                  <c:v>2015/2016</c:v>
                </c:pt>
                <c:pt idx="21">
                  <c:v>2016/2017</c:v>
                </c:pt>
                <c:pt idx="22">
                  <c:v>2017/2018</c:v>
                </c:pt>
                <c:pt idx="23">
                  <c:v>2018/2019</c:v>
                </c:pt>
                <c:pt idx="24">
                  <c:v>2019/2020e</c:v>
                </c:pt>
                <c:pt idx="25">
                  <c:v>2020/2021f</c:v>
                </c:pt>
              </c:strCache>
            </c:strRef>
          </c:cat>
          <c:val>
            <c:numRef>
              <c:f>'Brazil, China, Exporter - LT'!$N$31:$N$56</c:f>
              <c:numCache>
                <c:formatCode>0.0%</c:formatCode>
                <c:ptCount val="26"/>
                <c:pt idx="0">
                  <c:v>0.14318840579710146</c:v>
                </c:pt>
                <c:pt idx="1">
                  <c:v>0.30857142857142855</c:v>
                </c:pt>
                <c:pt idx="2">
                  <c:v>0.2695384615384615</c:v>
                </c:pt>
                <c:pt idx="3">
                  <c:v>0.28536741214057509</c:v>
                </c:pt>
                <c:pt idx="4">
                  <c:v>0.3199135446685879</c:v>
                </c:pt>
                <c:pt idx="5">
                  <c:v>0.39162025316455695</c:v>
                </c:pt>
                <c:pt idx="6">
                  <c:v>0.33342528735632182</c:v>
                </c:pt>
                <c:pt idx="7">
                  <c:v>0.37748076923076923</c:v>
                </c:pt>
                <c:pt idx="8">
                  <c:v>0.40033333333333337</c:v>
                </c:pt>
                <c:pt idx="9">
                  <c:v>0.3799433962264151</c:v>
                </c:pt>
                <c:pt idx="10">
                  <c:v>0.45457894736842108</c:v>
                </c:pt>
                <c:pt idx="11">
                  <c:v>0.39805084745762709</c:v>
                </c:pt>
                <c:pt idx="12">
                  <c:v>0.41580327868852462</c:v>
                </c:pt>
                <c:pt idx="13">
                  <c:v>0.51880622837370238</c:v>
                </c:pt>
                <c:pt idx="14">
                  <c:v>0.41417391304347823</c:v>
                </c:pt>
                <c:pt idx="15">
                  <c:v>0.39775564409030545</c:v>
                </c:pt>
                <c:pt idx="16">
                  <c:v>0.54521804511278193</c:v>
                </c:pt>
                <c:pt idx="17">
                  <c:v>0.51102439024390245</c:v>
                </c:pt>
                <c:pt idx="18">
                  <c:v>0.54325986078886312</c:v>
                </c:pt>
                <c:pt idx="19">
                  <c:v>0.52123583934088569</c:v>
                </c:pt>
                <c:pt idx="20">
                  <c:v>0.56826541274817133</c:v>
                </c:pt>
                <c:pt idx="21">
                  <c:v>0.54949521322889472</c:v>
                </c:pt>
                <c:pt idx="22">
                  <c:v>0.61698541329011336</c:v>
                </c:pt>
                <c:pt idx="23">
                  <c:v>0.62562238930659986</c:v>
                </c:pt>
                <c:pt idx="24">
                  <c:v>0.73204761904761906</c:v>
                </c:pt>
                <c:pt idx="25">
                  <c:v>0.63909774436090228</c:v>
                </c:pt>
              </c:numCache>
            </c:numRef>
          </c:val>
          <c:smooth val="0"/>
          <c:extLst>
            <c:ext xmlns:c16="http://schemas.microsoft.com/office/drawing/2014/chart" uri="{C3380CC4-5D6E-409C-BE32-E72D297353CC}">
              <c16:uniqueId val="{00000002-04D7-4C18-8245-EAC21CB6A5C8}"/>
            </c:ext>
          </c:extLst>
        </c:ser>
        <c:dLbls>
          <c:showLegendKey val="0"/>
          <c:showVal val="0"/>
          <c:showCatName val="0"/>
          <c:showSerName val="0"/>
          <c:showPercent val="0"/>
          <c:showBubbleSize val="0"/>
        </c:dLbls>
        <c:marker val="1"/>
        <c:smooth val="0"/>
        <c:axId val="41205408"/>
        <c:axId val="1024133408"/>
      </c:lineChart>
      <c:catAx>
        <c:axId val="18241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719838912"/>
        <c:crosses val="autoZero"/>
        <c:auto val="1"/>
        <c:lblAlgn val="ctr"/>
        <c:lblOffset val="100"/>
        <c:noMultiLvlLbl val="0"/>
      </c:catAx>
      <c:valAx>
        <c:axId val="719838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a:t>Million Metric Tonnes</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82417024"/>
        <c:crosses val="autoZero"/>
        <c:crossBetween val="between"/>
      </c:valAx>
      <c:valAx>
        <c:axId val="102413340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1205408"/>
        <c:crosses val="max"/>
        <c:crossBetween val="between"/>
      </c:valAx>
      <c:catAx>
        <c:axId val="41205408"/>
        <c:scaling>
          <c:orientation val="minMax"/>
        </c:scaling>
        <c:delete val="1"/>
        <c:axPos val="b"/>
        <c:numFmt formatCode="General" sourceLinked="1"/>
        <c:majorTickMark val="out"/>
        <c:minorTickMark val="none"/>
        <c:tickLblPos val="nextTo"/>
        <c:crossAx val="102413340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b="1">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AFD05A-636C-4A0C-86ED-E8DF701C1C60}" type="datetimeFigureOut">
              <a:rPr lang="en-US" smtClean="0"/>
              <a:t>11/11/2020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BA9EC0-01A9-4FD3-9159-CC2A9D38165F}" type="slidenum">
              <a:rPr lang="en-US" smtClean="0"/>
              <a:t>‹#›</a:t>
            </a:fld>
            <a:endParaRPr lang="en-US"/>
          </a:p>
        </p:txBody>
      </p:sp>
    </p:spTree>
    <p:extLst>
      <p:ext uri="{BB962C8B-B14F-4D97-AF65-F5344CB8AC3E}">
        <p14:creationId xmlns:p14="http://schemas.microsoft.com/office/powerpoint/2010/main" val="847194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653110" rtl="0" eaLnBrk="1" fontAlgn="auto" latinLnBrk="0" hangingPunct="1">
              <a:lnSpc>
                <a:spcPct val="100000"/>
              </a:lnSpc>
              <a:spcBef>
                <a:spcPts val="0"/>
              </a:spcBef>
              <a:spcAft>
                <a:spcPts val="0"/>
              </a:spcAft>
              <a:buClrTx/>
              <a:buSzTx/>
              <a:buFontTx/>
              <a:buNone/>
              <a:tabLst/>
              <a:defRPr/>
            </a:pPr>
            <a:fld id="{907F50BC-5E51-44BA-BA3F-A6CF33F941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5311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164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OK 11/10</a:t>
            </a:r>
          </a:p>
          <a:p>
            <a:endParaRPr lang="en-US" dirty="0"/>
          </a:p>
        </p:txBody>
      </p:sp>
      <p:sp>
        <p:nvSpPr>
          <p:cNvPr id="4" name="Slide Number Placeholder 3"/>
          <p:cNvSpPr>
            <a:spLocks noGrp="1"/>
          </p:cNvSpPr>
          <p:nvPr>
            <p:ph type="sldNum" sz="quarter" idx="5"/>
          </p:nvPr>
        </p:nvSpPr>
        <p:spPr/>
        <p:txBody>
          <a:bodyPr/>
          <a:lstStyle/>
          <a:p>
            <a:pPr marL="0" marR="0" lvl="0" indent="0" algn="r" defTabSz="653110" rtl="0" eaLnBrk="1" fontAlgn="auto" latinLnBrk="0" hangingPunct="1">
              <a:lnSpc>
                <a:spcPct val="100000"/>
              </a:lnSpc>
              <a:spcBef>
                <a:spcPts val="0"/>
              </a:spcBef>
              <a:spcAft>
                <a:spcPts val="0"/>
              </a:spcAft>
              <a:buClrTx/>
              <a:buSzTx/>
              <a:buFontTx/>
              <a:buNone/>
              <a:tabLst/>
              <a:defRPr/>
            </a:pPr>
            <a:fld id="{907F50BC-5E51-44BA-BA3F-A6CF33F941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5311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4205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OK 10/9</a:t>
            </a:r>
          </a:p>
          <a:p>
            <a:endParaRPr lang="en-US" dirty="0"/>
          </a:p>
        </p:txBody>
      </p:sp>
      <p:sp>
        <p:nvSpPr>
          <p:cNvPr id="4" name="Slide Number Placeholder 3"/>
          <p:cNvSpPr>
            <a:spLocks noGrp="1"/>
          </p:cNvSpPr>
          <p:nvPr>
            <p:ph type="sldNum" sz="quarter" idx="5"/>
          </p:nvPr>
        </p:nvSpPr>
        <p:spPr/>
        <p:txBody>
          <a:bodyPr/>
          <a:lstStyle/>
          <a:p>
            <a:pPr marL="0" marR="0" lvl="0" indent="0" algn="r" defTabSz="653110" rtl="0" eaLnBrk="1" fontAlgn="auto" latinLnBrk="0" hangingPunct="1">
              <a:lnSpc>
                <a:spcPct val="100000"/>
              </a:lnSpc>
              <a:spcBef>
                <a:spcPts val="0"/>
              </a:spcBef>
              <a:spcAft>
                <a:spcPts val="0"/>
              </a:spcAft>
              <a:buClrTx/>
              <a:buSzTx/>
              <a:buFontTx/>
              <a:buNone/>
              <a:tabLst/>
              <a:defRPr/>
            </a:pPr>
            <a:fld id="{907F50BC-5E51-44BA-BA3F-A6CF33F941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5311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729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11/10</a:t>
            </a:r>
          </a:p>
          <a:p>
            <a:endParaRPr lang="en-US" dirty="0"/>
          </a:p>
        </p:txBody>
      </p:sp>
      <p:sp>
        <p:nvSpPr>
          <p:cNvPr id="4" name="Slide Number Placeholder 3"/>
          <p:cNvSpPr>
            <a:spLocks noGrp="1"/>
          </p:cNvSpPr>
          <p:nvPr>
            <p:ph type="sldNum" sz="quarter" idx="5"/>
          </p:nvPr>
        </p:nvSpPr>
        <p:spPr/>
        <p:txBody>
          <a:bodyPr/>
          <a:lstStyle/>
          <a:p>
            <a:pPr marL="0" marR="0" lvl="0" indent="0" algn="r" defTabSz="653110" rtl="0" eaLnBrk="1" fontAlgn="auto" latinLnBrk="0" hangingPunct="1">
              <a:lnSpc>
                <a:spcPct val="100000"/>
              </a:lnSpc>
              <a:spcBef>
                <a:spcPts val="0"/>
              </a:spcBef>
              <a:spcAft>
                <a:spcPts val="0"/>
              </a:spcAft>
              <a:buClrTx/>
              <a:buSzTx/>
              <a:buFontTx/>
              <a:buNone/>
              <a:tabLst/>
              <a:defRPr/>
            </a:pPr>
            <a:fld id="{3671696A-EE69-4823-AD11-223F61C3A0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5311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175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Ok 11/10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653110" rtl="0" eaLnBrk="1" fontAlgn="auto" latinLnBrk="0" hangingPunct="1">
              <a:lnSpc>
                <a:spcPct val="100000"/>
              </a:lnSpc>
              <a:spcBef>
                <a:spcPts val="0"/>
              </a:spcBef>
              <a:spcAft>
                <a:spcPts val="0"/>
              </a:spcAft>
              <a:buClrTx/>
              <a:buSzTx/>
              <a:buFontTx/>
              <a:buNone/>
              <a:tabLst/>
              <a:defRPr/>
            </a:pPr>
            <a:fld id="{3671696A-EE69-4823-AD11-223F61C3A0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5311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352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10/9</a:t>
            </a:r>
          </a:p>
        </p:txBody>
      </p:sp>
      <p:sp>
        <p:nvSpPr>
          <p:cNvPr id="4" name="Slide Number Placeholder 3"/>
          <p:cNvSpPr>
            <a:spLocks noGrp="1"/>
          </p:cNvSpPr>
          <p:nvPr>
            <p:ph type="sldNum" sz="quarter" idx="5"/>
          </p:nvPr>
        </p:nvSpPr>
        <p:spPr/>
        <p:txBody>
          <a:bodyPr/>
          <a:lstStyle/>
          <a:p>
            <a:pPr marL="0" marR="0" lvl="0" indent="0" algn="r" defTabSz="653110" rtl="0" eaLnBrk="1" fontAlgn="auto" latinLnBrk="0" hangingPunct="1">
              <a:lnSpc>
                <a:spcPct val="100000"/>
              </a:lnSpc>
              <a:spcBef>
                <a:spcPts val="0"/>
              </a:spcBef>
              <a:spcAft>
                <a:spcPts val="0"/>
              </a:spcAft>
              <a:buClrTx/>
              <a:buSzTx/>
              <a:buFontTx/>
              <a:buNone/>
              <a:tabLst/>
              <a:defRPr/>
            </a:pPr>
            <a:fld id="{512A5EFA-8E56-4AC3-996F-93DA0BE020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5311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2943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11/10</a:t>
            </a:r>
          </a:p>
        </p:txBody>
      </p:sp>
      <p:sp>
        <p:nvSpPr>
          <p:cNvPr id="4" name="Slide Number Placeholder 3"/>
          <p:cNvSpPr>
            <a:spLocks noGrp="1"/>
          </p:cNvSpPr>
          <p:nvPr>
            <p:ph type="sldNum" sz="quarter" idx="5"/>
          </p:nvPr>
        </p:nvSpPr>
        <p:spPr/>
        <p:txBody>
          <a:bodyPr/>
          <a:lstStyle/>
          <a:p>
            <a:pPr marL="0" marR="0" lvl="0" indent="0" algn="r" defTabSz="653110" rtl="0" eaLnBrk="1" fontAlgn="auto" latinLnBrk="0" hangingPunct="1">
              <a:lnSpc>
                <a:spcPct val="100000"/>
              </a:lnSpc>
              <a:spcBef>
                <a:spcPts val="0"/>
              </a:spcBef>
              <a:spcAft>
                <a:spcPts val="0"/>
              </a:spcAft>
              <a:buClrTx/>
              <a:buSzTx/>
              <a:buFontTx/>
              <a:buNone/>
              <a:tabLst/>
              <a:defRPr/>
            </a:pPr>
            <a:fld id="{512A5EFA-8E56-4AC3-996F-93DA0BE020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5311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6605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Custom Photo">
    <p:spTree>
      <p:nvGrpSpPr>
        <p:cNvPr id="1" name=""/>
        <p:cNvGrpSpPr/>
        <p:nvPr/>
      </p:nvGrpSpPr>
      <p:grpSpPr>
        <a:xfrm>
          <a:off x="0" y="0"/>
          <a:ext cx="0" cy="0"/>
          <a:chOff x="0" y="0"/>
          <a:chExt cx="0" cy="0"/>
        </a:xfrm>
      </p:grpSpPr>
      <p:pic>
        <p:nvPicPr>
          <p:cNvPr id="4" name="Picture 3" descr="soy_harvest_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0" y="3440907"/>
            <a:ext cx="3625268" cy="3417093"/>
          </a:xfrm>
          <a:prstGeom prst="rect">
            <a:avLst/>
          </a:prstGeom>
        </p:spPr>
      </p:pic>
      <p:sp>
        <p:nvSpPr>
          <p:cNvPr id="16" name="Picture Placeholder 15"/>
          <p:cNvSpPr>
            <a:spLocks noGrp="1"/>
          </p:cNvSpPr>
          <p:nvPr>
            <p:ph type="pic" sz="quarter" idx="10"/>
          </p:nvPr>
        </p:nvSpPr>
        <p:spPr>
          <a:xfrm>
            <a:off x="3613977" y="-52477"/>
            <a:ext cx="8640344" cy="6939875"/>
          </a:xfrm>
          <a:prstGeom prst="rect">
            <a:avLst/>
          </a:prstGeom>
        </p:spPr>
        <p:txBody>
          <a:bodyPr/>
          <a:lstStyle/>
          <a:p>
            <a:r>
              <a:rPr lang="en-US"/>
              <a:t>Click icon to add picture</a:t>
            </a:r>
          </a:p>
        </p:txBody>
      </p:sp>
      <p:sp>
        <p:nvSpPr>
          <p:cNvPr id="2" name="Title 1"/>
          <p:cNvSpPr>
            <a:spLocks noGrp="1"/>
          </p:cNvSpPr>
          <p:nvPr>
            <p:ph type="ctrTitle"/>
          </p:nvPr>
        </p:nvSpPr>
        <p:spPr>
          <a:xfrm>
            <a:off x="4263761" y="1862910"/>
            <a:ext cx="7306468" cy="1914639"/>
          </a:xfrm>
          <a:solidFill>
            <a:srgbClr val="FFFFFF">
              <a:alpha val="63000"/>
            </a:srgbClr>
          </a:solidFill>
        </p:spPr>
        <p:txBody>
          <a:bodyPr tIns="457200" anchor="t">
            <a:normAutofit/>
          </a:bodyPr>
          <a:lstStyle>
            <a:lvl1pPr algn="l">
              <a:defRPr sz="3750">
                <a:solidFill>
                  <a:schemeClr val="tx1"/>
                </a:solidFill>
                <a:latin typeface="Verdana"/>
                <a:cs typeface="Verdana"/>
              </a:defRPr>
            </a:lvl1pPr>
          </a:lstStyle>
          <a:p>
            <a:r>
              <a:rPr lang="en-US"/>
              <a:t>Click to edit Master title style</a:t>
            </a:r>
            <a:endParaRPr lang="en-US" dirty="0"/>
          </a:p>
        </p:txBody>
      </p:sp>
      <p:sp>
        <p:nvSpPr>
          <p:cNvPr id="3" name="Subtitle 2"/>
          <p:cNvSpPr>
            <a:spLocks noGrp="1"/>
          </p:cNvSpPr>
          <p:nvPr>
            <p:ph type="subTitle" idx="1"/>
          </p:nvPr>
        </p:nvSpPr>
        <p:spPr>
          <a:xfrm>
            <a:off x="4263761" y="3971044"/>
            <a:ext cx="7306468" cy="716329"/>
          </a:xfrm>
          <a:prstGeom prst="rect">
            <a:avLst/>
          </a:prstGeom>
          <a:solidFill>
            <a:schemeClr val="bg1">
              <a:alpha val="63000"/>
            </a:schemeClr>
          </a:solidFill>
        </p:spPr>
        <p:txBody>
          <a:bodyPr anchor="ctr">
            <a:normAutofit/>
          </a:bodyPr>
          <a:lstStyle>
            <a:lvl1pPr marL="0" indent="0" algn="l">
              <a:buNone/>
              <a:defRPr sz="1667">
                <a:solidFill>
                  <a:srgbClr val="1E1E0A"/>
                </a:solidFill>
              </a:defRPr>
            </a:lvl1pPr>
            <a:lvl2pPr marL="544237" indent="0" algn="ctr">
              <a:buNone/>
              <a:defRPr>
                <a:solidFill>
                  <a:schemeClr val="tx1">
                    <a:tint val="75000"/>
                  </a:schemeClr>
                </a:solidFill>
              </a:defRPr>
            </a:lvl2pPr>
            <a:lvl3pPr marL="1088473" indent="0" algn="ctr">
              <a:buNone/>
              <a:defRPr>
                <a:solidFill>
                  <a:schemeClr val="tx1">
                    <a:tint val="75000"/>
                  </a:schemeClr>
                </a:solidFill>
              </a:defRPr>
            </a:lvl3pPr>
            <a:lvl4pPr marL="1632711" indent="0" algn="ctr">
              <a:buNone/>
              <a:defRPr>
                <a:solidFill>
                  <a:schemeClr val="tx1">
                    <a:tint val="75000"/>
                  </a:schemeClr>
                </a:solidFill>
              </a:defRPr>
            </a:lvl4pPr>
            <a:lvl5pPr marL="2176947" indent="0" algn="ctr">
              <a:buNone/>
              <a:defRPr>
                <a:solidFill>
                  <a:schemeClr val="tx1">
                    <a:tint val="75000"/>
                  </a:schemeClr>
                </a:solidFill>
              </a:defRPr>
            </a:lvl5pPr>
            <a:lvl6pPr marL="2721184" indent="0" algn="ctr">
              <a:buNone/>
              <a:defRPr>
                <a:solidFill>
                  <a:schemeClr val="tx1">
                    <a:tint val="75000"/>
                  </a:schemeClr>
                </a:solidFill>
              </a:defRPr>
            </a:lvl6pPr>
            <a:lvl7pPr marL="3265420" indent="0" algn="ctr">
              <a:buNone/>
              <a:defRPr>
                <a:solidFill>
                  <a:schemeClr val="tx1">
                    <a:tint val="75000"/>
                  </a:schemeClr>
                </a:solidFill>
              </a:defRPr>
            </a:lvl7pPr>
            <a:lvl8pPr marL="3809657" indent="0" algn="ctr">
              <a:buNone/>
              <a:defRPr>
                <a:solidFill>
                  <a:schemeClr val="tx1">
                    <a:tint val="75000"/>
                  </a:schemeClr>
                </a:solidFill>
              </a:defRPr>
            </a:lvl8pPr>
            <a:lvl9pPr marL="4353894" indent="0" algn="ctr">
              <a:buNone/>
              <a:defRPr>
                <a:solidFill>
                  <a:schemeClr val="tx1">
                    <a:tint val="75000"/>
                  </a:schemeClr>
                </a:solidFill>
              </a:defRPr>
            </a:lvl9pPr>
          </a:lstStyle>
          <a:p>
            <a:r>
              <a:rPr lang="en-US"/>
              <a:t>Click to edit Master subtitle style</a:t>
            </a:r>
            <a:endParaRPr lang="en-US" dirty="0"/>
          </a:p>
        </p:txBody>
      </p:sp>
      <p:pic>
        <p:nvPicPr>
          <p:cNvPr id="8" name="Picture 7" descr="ForAGrowingWorld_06.jpg"/>
          <p:cNvPicPr>
            <a:picLocks noChangeAspect="1"/>
          </p:cNvPicPr>
          <p:nvPr/>
        </p:nvPicPr>
        <p:blipFill>
          <a:blip r:embed="rId3">
            <a:alphaModFix amt="90000"/>
            <a:extLst>
              <a:ext uri="{28A0092B-C50C-407E-A947-70E740481C1C}">
                <a14:useLocalDpi xmlns:a14="http://schemas.microsoft.com/office/drawing/2010/main" val="0"/>
              </a:ext>
            </a:extLst>
          </a:blip>
          <a:stretch>
            <a:fillRect/>
          </a:stretch>
        </p:blipFill>
        <p:spPr>
          <a:xfrm>
            <a:off x="0" y="4892752"/>
            <a:ext cx="3622724" cy="459043"/>
          </a:xfrm>
          <a:prstGeom prst="rect">
            <a:avLst/>
          </a:prstGeom>
        </p:spPr>
      </p:pic>
      <p:pic>
        <p:nvPicPr>
          <p:cNvPr id="9" name="Picture 8" descr="A close up of a logo&#10;&#10;Description automatically generated">
            <a:extLst>
              <a:ext uri="{FF2B5EF4-FFF2-40B4-BE49-F238E27FC236}">
                <a16:creationId xmlns:a16="http://schemas.microsoft.com/office/drawing/2014/main" id="{79865094-E13C-D84B-B9E6-CEAC9F4941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1771" y="1286140"/>
            <a:ext cx="2382686" cy="845469"/>
          </a:xfrm>
          <a:prstGeom prst="rect">
            <a:avLst/>
          </a:prstGeom>
        </p:spPr>
      </p:pic>
    </p:spTree>
    <p:extLst>
      <p:ext uri="{BB962C8B-B14F-4D97-AF65-F5344CB8AC3E}">
        <p14:creationId xmlns:p14="http://schemas.microsoft.com/office/powerpoint/2010/main" val="2333052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hank You Custom">
    <p:spTree>
      <p:nvGrpSpPr>
        <p:cNvPr id="1" name=""/>
        <p:cNvGrpSpPr/>
        <p:nvPr/>
      </p:nvGrpSpPr>
      <p:grpSpPr>
        <a:xfrm>
          <a:off x="0" y="0"/>
          <a:ext cx="0" cy="0"/>
          <a:chOff x="0" y="0"/>
          <a:chExt cx="0" cy="0"/>
        </a:xfrm>
      </p:grpSpPr>
      <p:sp>
        <p:nvSpPr>
          <p:cNvPr id="20" name="Rectangle 19"/>
          <p:cNvSpPr/>
          <p:nvPr/>
        </p:nvSpPr>
        <p:spPr>
          <a:xfrm>
            <a:off x="0" y="6273652"/>
            <a:ext cx="12192000" cy="5843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8" name="Picture Placeholder 23"/>
          <p:cNvSpPr>
            <a:spLocks noGrp="1"/>
          </p:cNvSpPr>
          <p:nvPr>
            <p:ph type="pic" sz="quarter" idx="10"/>
          </p:nvPr>
        </p:nvSpPr>
        <p:spPr>
          <a:xfrm>
            <a:off x="1" y="0"/>
            <a:ext cx="12191999" cy="5026831"/>
          </a:xfrm>
          <a:prstGeom prst="rect">
            <a:avLst/>
          </a:prstGeom>
        </p:spPr>
        <p:txBody>
          <a:bodyPr/>
          <a:lstStyle/>
          <a:p>
            <a:r>
              <a:rPr lang="en-US"/>
              <a:t>Click icon to add picture</a:t>
            </a:r>
            <a:endParaRPr lang="en-US" dirty="0"/>
          </a:p>
        </p:txBody>
      </p:sp>
      <p:sp>
        <p:nvSpPr>
          <p:cNvPr id="3" name="Title 11"/>
          <p:cNvSpPr>
            <a:spLocks noGrp="1"/>
          </p:cNvSpPr>
          <p:nvPr>
            <p:ph type="title" hasCustomPrompt="1"/>
          </p:nvPr>
        </p:nvSpPr>
        <p:spPr>
          <a:xfrm>
            <a:off x="0" y="3669504"/>
            <a:ext cx="12220397" cy="1357327"/>
          </a:xfrm>
          <a:solidFill>
            <a:srgbClr val="FFFFFF">
              <a:alpha val="63000"/>
            </a:srgbClr>
          </a:solidFill>
        </p:spPr>
        <p:txBody>
          <a:bodyPr>
            <a:normAutofit/>
          </a:bodyPr>
          <a:lstStyle>
            <a:lvl1pPr algn="ctr">
              <a:defRPr sz="3750">
                <a:solidFill>
                  <a:schemeClr val="tx1"/>
                </a:solidFill>
              </a:defRPr>
            </a:lvl1pPr>
          </a:lstStyle>
          <a:p>
            <a:r>
              <a:rPr lang="en-US" dirty="0"/>
              <a:t>Thank You!</a:t>
            </a:r>
          </a:p>
        </p:txBody>
      </p:sp>
      <p:pic>
        <p:nvPicPr>
          <p:cNvPr id="9" name="Picture 8" descr="ForAGrowingWorld_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9505" y="6062609"/>
            <a:ext cx="3604163" cy="456692"/>
          </a:xfrm>
          <a:prstGeom prst="rect">
            <a:avLst/>
          </a:prstGeom>
        </p:spPr>
      </p:pic>
      <p:pic>
        <p:nvPicPr>
          <p:cNvPr id="10" name="Picture 9" descr="USSOY_logo_lightgray_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28" y="5341828"/>
            <a:ext cx="2923387" cy="635856"/>
          </a:xfrm>
          <a:prstGeom prst="rect">
            <a:avLst/>
          </a:prstGeom>
        </p:spPr>
      </p:pic>
      <p:sp>
        <p:nvSpPr>
          <p:cNvPr id="11" name="TextBox 10"/>
          <p:cNvSpPr txBox="1"/>
          <p:nvPr/>
        </p:nvSpPr>
        <p:spPr>
          <a:xfrm>
            <a:off x="7969505" y="5047375"/>
            <a:ext cx="4222495" cy="1131079"/>
          </a:xfrm>
          <a:prstGeom prst="rect">
            <a:avLst/>
          </a:prstGeom>
          <a:noFill/>
        </p:spPr>
        <p:txBody>
          <a:bodyPr wrap="square" rtlCol="0">
            <a:spAutoFit/>
          </a:bodyPr>
          <a:lstStyle/>
          <a:p>
            <a:pPr marL="0" marR="0" indent="0" algn="l" defTabSz="544237" rtl="0" eaLnBrk="1" fontAlgn="auto" latinLnBrk="0" hangingPunct="1">
              <a:lnSpc>
                <a:spcPct val="100000"/>
              </a:lnSpc>
              <a:spcBef>
                <a:spcPts val="0"/>
              </a:spcBef>
              <a:spcAft>
                <a:spcPts val="0"/>
              </a:spcAft>
              <a:buClrTx/>
              <a:buSzTx/>
              <a:buFontTx/>
              <a:buNone/>
              <a:tabLst/>
              <a:defRPr/>
            </a:pPr>
            <a:r>
              <a:rPr lang="en-US" sz="750" kern="1200" dirty="0">
                <a:solidFill>
                  <a:schemeClr val="bg1"/>
                </a:solidFill>
                <a:effectLst/>
                <a:latin typeface="+mn-lt"/>
                <a:ea typeface="+mn-ea"/>
                <a:cs typeface="+mn-cs"/>
              </a:rPr>
              <a:t>While the U.S. Soybean Export Council (USSEC) does not guarantee the forecasts or statements of USSEC Staff or Contractors, we have taken care in selecting them to represent our organization.  We believe they are knowledgeable and their presentations and opinions will provide listeners with </a:t>
            </a:r>
            <a:r>
              <a:rPr lang="en-US" sz="750" i="1" kern="1200" dirty="0">
                <a:solidFill>
                  <a:schemeClr val="bg1"/>
                </a:solidFill>
                <a:effectLst/>
                <a:latin typeface="+mn-lt"/>
                <a:ea typeface="+mn-ea"/>
                <a:cs typeface="+mn-cs"/>
              </a:rPr>
              <a:t>detailed</a:t>
            </a:r>
            <a:r>
              <a:rPr lang="en-US" sz="750" kern="1200" dirty="0">
                <a:solidFill>
                  <a:schemeClr val="bg1"/>
                </a:solidFill>
                <a:effectLst/>
                <a:latin typeface="+mn-lt"/>
                <a:ea typeface="+mn-ea"/>
                <a:cs typeface="+mn-cs"/>
              </a:rPr>
              <a:t> information and valuable insights into the U.S. Soy and U.S. Ag Industry.  We welcome further questions and always encourage listeners to seek a wide array of opinions before </a:t>
            </a:r>
            <a:r>
              <a:rPr lang="en-US" sz="750" i="1" kern="1200" dirty="0">
                <a:solidFill>
                  <a:schemeClr val="bg1"/>
                </a:solidFill>
                <a:effectLst/>
                <a:latin typeface="+mn-lt"/>
                <a:ea typeface="+mn-ea"/>
                <a:cs typeface="+mn-cs"/>
              </a:rPr>
              <a:t>making any</a:t>
            </a:r>
            <a:r>
              <a:rPr lang="en-US" sz="750" kern="1200" dirty="0">
                <a:solidFill>
                  <a:schemeClr val="bg1"/>
                </a:solidFill>
                <a:effectLst/>
                <a:latin typeface="+mn-lt"/>
                <a:ea typeface="+mn-ea"/>
                <a:cs typeface="+mn-cs"/>
              </a:rPr>
              <a:t> financial decisions </a:t>
            </a:r>
            <a:r>
              <a:rPr lang="en-US" sz="750" i="1" kern="1200" dirty="0">
                <a:solidFill>
                  <a:schemeClr val="bg1"/>
                </a:solidFill>
                <a:effectLst/>
                <a:latin typeface="+mn-lt"/>
                <a:ea typeface="+mn-ea"/>
                <a:cs typeface="+mn-cs"/>
              </a:rPr>
              <a:t>based on the information presented</a:t>
            </a:r>
            <a:r>
              <a:rPr lang="en-US" sz="750" kern="1200" dirty="0">
                <a:solidFill>
                  <a:schemeClr val="bg1"/>
                </a:solidFill>
                <a:effectLst/>
                <a:latin typeface="+mn-lt"/>
                <a:ea typeface="+mn-ea"/>
                <a:cs typeface="+mn-cs"/>
              </a:rPr>
              <a:t>.  </a:t>
            </a:r>
            <a:r>
              <a:rPr lang="en-US" sz="750" i="1" kern="1200" dirty="0">
                <a:solidFill>
                  <a:schemeClr val="bg1"/>
                </a:solidFill>
                <a:effectLst/>
                <a:latin typeface="+mn-lt"/>
                <a:ea typeface="+mn-ea"/>
                <a:cs typeface="+mn-cs"/>
              </a:rPr>
              <a:t>Accordingly, </a:t>
            </a:r>
            <a:r>
              <a:rPr lang="en-US" sz="750" kern="1200" dirty="0">
                <a:solidFill>
                  <a:schemeClr val="bg1"/>
                </a:solidFill>
                <a:effectLst/>
                <a:latin typeface="+mn-lt"/>
                <a:ea typeface="+mn-ea"/>
                <a:cs typeface="+mn-cs"/>
              </a:rPr>
              <a:t>USSEC </a:t>
            </a:r>
            <a:r>
              <a:rPr lang="en-US" sz="750" i="1" kern="1200" dirty="0">
                <a:solidFill>
                  <a:schemeClr val="bg1"/>
                </a:solidFill>
                <a:effectLst/>
                <a:latin typeface="+mn-lt"/>
                <a:ea typeface="+mn-ea"/>
                <a:cs typeface="+mn-cs"/>
              </a:rPr>
              <a:t>will not accept any </a:t>
            </a:r>
            <a:r>
              <a:rPr lang="en-US" sz="750" kern="1200" dirty="0">
                <a:solidFill>
                  <a:schemeClr val="bg1"/>
                </a:solidFill>
                <a:effectLst/>
                <a:latin typeface="+mn-lt"/>
                <a:ea typeface="+mn-ea"/>
                <a:cs typeface="+mn-cs"/>
              </a:rPr>
              <a:t>liability</a:t>
            </a:r>
            <a:r>
              <a:rPr lang="en-US" sz="750" i="1" kern="1200" dirty="0">
                <a:solidFill>
                  <a:schemeClr val="bg1"/>
                </a:solidFill>
                <a:effectLst/>
                <a:latin typeface="+mn-lt"/>
                <a:ea typeface="+mn-ea"/>
                <a:cs typeface="+mn-cs"/>
              </a:rPr>
              <a:t> stemming from </a:t>
            </a:r>
            <a:r>
              <a:rPr lang="en-US" sz="750" kern="1200" dirty="0">
                <a:solidFill>
                  <a:schemeClr val="bg1"/>
                </a:solidFill>
                <a:effectLst/>
                <a:latin typeface="+mn-lt"/>
                <a:ea typeface="+mn-ea"/>
                <a:cs typeface="+mn-cs"/>
              </a:rPr>
              <a:t>the information</a:t>
            </a:r>
            <a:r>
              <a:rPr lang="en-US" sz="750" i="1" kern="1200" dirty="0">
                <a:solidFill>
                  <a:schemeClr val="bg1"/>
                </a:solidFill>
                <a:effectLst/>
                <a:latin typeface="+mn-lt"/>
                <a:ea typeface="+mn-ea"/>
                <a:cs typeface="+mn-cs"/>
              </a:rPr>
              <a:t> contained in this presentation.</a:t>
            </a:r>
            <a:endParaRPr lang="en-US" sz="750" kern="1200" dirty="0">
              <a:solidFill>
                <a:schemeClr val="bg1"/>
              </a:solidFill>
              <a:effectLst/>
              <a:latin typeface="+mn-lt"/>
              <a:ea typeface="+mn-ea"/>
              <a:cs typeface="+mn-cs"/>
            </a:endParaRPr>
          </a:p>
          <a:p>
            <a:endParaRPr lang="en-US" sz="750" dirty="0">
              <a:solidFill>
                <a:schemeClr val="bg1"/>
              </a:solidFill>
            </a:endParaRPr>
          </a:p>
        </p:txBody>
      </p:sp>
      <p:pic>
        <p:nvPicPr>
          <p:cNvPr id="13" name="Picture 12" descr="tri-logo_20.png"/>
          <p:cNvPicPr>
            <a:picLocks noChangeAspect="1"/>
          </p:cNvPicPr>
          <p:nvPr/>
        </p:nvPicPr>
        <p:blipFill rotWithShape="1">
          <a:blip r:embed="rId4">
            <a:extLst>
              <a:ext uri="{28A0092B-C50C-407E-A947-70E740481C1C}">
                <a14:useLocalDpi xmlns:a14="http://schemas.microsoft.com/office/drawing/2010/main" val="0"/>
              </a:ext>
            </a:extLst>
          </a:blip>
          <a:srcRect l="33472" b="-5646"/>
          <a:stretch/>
        </p:blipFill>
        <p:spPr>
          <a:xfrm>
            <a:off x="10600764" y="6539614"/>
            <a:ext cx="997338" cy="307180"/>
          </a:xfrm>
          <a:prstGeom prst="rect">
            <a:avLst/>
          </a:prstGeom>
        </p:spPr>
      </p:pic>
      <p:pic>
        <p:nvPicPr>
          <p:cNvPr id="14" name="Picture 13" descr="tri-logo_20.png"/>
          <p:cNvPicPr>
            <a:picLocks noChangeAspect="1"/>
          </p:cNvPicPr>
          <p:nvPr/>
        </p:nvPicPr>
        <p:blipFill rotWithShape="1">
          <a:blip r:embed="rId4">
            <a:extLst>
              <a:ext uri="{28A0092B-C50C-407E-A947-70E740481C1C}">
                <a14:useLocalDpi xmlns:a14="http://schemas.microsoft.com/office/drawing/2010/main" val="0"/>
              </a:ext>
            </a:extLst>
          </a:blip>
          <a:srcRect r="69062"/>
          <a:stretch/>
        </p:blipFill>
        <p:spPr>
          <a:xfrm>
            <a:off x="520650" y="6320311"/>
            <a:ext cx="857673" cy="537689"/>
          </a:xfrm>
          <a:prstGeom prst="rect">
            <a:avLst/>
          </a:prstGeom>
        </p:spPr>
      </p:pic>
    </p:spTree>
    <p:extLst>
      <p:ext uri="{BB962C8B-B14F-4D97-AF65-F5344CB8AC3E}">
        <p14:creationId xmlns:p14="http://schemas.microsoft.com/office/powerpoint/2010/main" val="64849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Wide horizontal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7458" y="1894114"/>
            <a:ext cx="7474273" cy="4302100"/>
          </a:xfrm>
        </p:spPr>
        <p:txBody>
          <a:bodyPr/>
          <a:lstStyle>
            <a:lvl1pPr marL="344475" indent="-344475">
              <a:buClr>
                <a:srgbClr val="FBB040"/>
              </a:buClr>
              <a:buFont typeface="Courier New" pitchFamily="49" charset="0"/>
              <a:buChar char="o"/>
              <a:defRPr sz="1800" b="0"/>
            </a:lvl1pPr>
            <a:lvl2pPr>
              <a:defRPr sz="1800"/>
            </a:lvl2pPr>
            <a:lvl3pPr>
              <a:defRPr sz="1600"/>
            </a:lvl3pPr>
            <a:lvl4pPr>
              <a:defRPr sz="1400"/>
            </a:lvl4pPr>
            <a:lvl5pPr>
              <a:defRPr sz="14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4127864" y="451183"/>
            <a:ext cx="8207829" cy="1143000"/>
          </a:xfrm>
        </p:spPr>
        <p:txBody>
          <a:bodyPr rtlCol="0">
            <a:normAutofit/>
          </a:bodyPr>
          <a:lstStyle>
            <a:lvl1pPr algn="l">
              <a:defRPr sz="3300"/>
            </a:lvl1pPr>
            <a:extLst/>
          </a:lstStyle>
          <a:p>
            <a:r>
              <a:rPr lang="en-US"/>
              <a:t>Click to edit Master title style</a:t>
            </a:r>
            <a:endParaRPr lang="en-US" dirty="0"/>
          </a:p>
        </p:txBody>
      </p:sp>
      <p:sp>
        <p:nvSpPr>
          <p:cNvPr id="5" name="Footer Placeholder 21"/>
          <p:cNvSpPr>
            <a:spLocks noGrp="1"/>
          </p:cNvSpPr>
          <p:nvPr>
            <p:ph type="ftr" sz="quarter" idx="11"/>
          </p:nvPr>
        </p:nvSpPr>
        <p:spPr>
          <a:xfrm>
            <a:off x="458839" y="848462"/>
            <a:ext cx="2925943" cy="365125"/>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1676785436"/>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2"/>
          <p:cNvSpPr>
            <a:spLocks noGrp="1"/>
          </p:cNvSpPr>
          <p:nvPr>
            <p:ph idx="1"/>
          </p:nvPr>
        </p:nvSpPr>
        <p:spPr>
          <a:xfrm>
            <a:off x="609600" y="2426229"/>
            <a:ext cx="5113909" cy="35504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0"/>
          </p:nvPr>
        </p:nvSpPr>
        <p:spPr>
          <a:xfrm>
            <a:off x="6456321" y="2426229"/>
            <a:ext cx="5113909" cy="35504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68248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2426229"/>
            <a:ext cx="10972800" cy="35504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7640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Full Photo/Video">
    <p:spTree>
      <p:nvGrpSpPr>
        <p:cNvPr id="1" name=""/>
        <p:cNvGrpSpPr/>
        <p:nvPr/>
      </p:nvGrpSpPr>
      <p:grpSpPr>
        <a:xfrm>
          <a:off x="0" y="0"/>
          <a:ext cx="0" cy="0"/>
          <a:chOff x="0" y="0"/>
          <a:chExt cx="0" cy="0"/>
        </a:xfrm>
      </p:grpSpPr>
      <p:sp>
        <p:nvSpPr>
          <p:cNvPr id="7" name="Picture Placeholder 15"/>
          <p:cNvSpPr>
            <a:spLocks noGrp="1"/>
          </p:cNvSpPr>
          <p:nvPr>
            <p:ph type="pic" sz="quarter" idx="13"/>
          </p:nvPr>
        </p:nvSpPr>
        <p:spPr>
          <a:xfrm>
            <a:off x="0" y="1027907"/>
            <a:ext cx="12192000" cy="5245745"/>
          </a:xfrm>
          <a:prstGeom prst="rect">
            <a:avLst/>
          </a:prstGeom>
        </p:spPr>
        <p:txBody>
          <a:bodyPr/>
          <a:lstStyle/>
          <a:p>
            <a:r>
              <a:rPr lang="en-US"/>
              <a:t>Click icon to add picture</a:t>
            </a:r>
            <a:endParaRPr lang="en-US" dirty="0"/>
          </a:p>
        </p:txBody>
      </p:sp>
      <p:sp>
        <p:nvSpPr>
          <p:cNvPr id="8" name="Title 11"/>
          <p:cNvSpPr>
            <a:spLocks noGrp="1"/>
          </p:cNvSpPr>
          <p:nvPr>
            <p:ph type="title" hasCustomPrompt="1"/>
          </p:nvPr>
        </p:nvSpPr>
        <p:spPr>
          <a:xfrm>
            <a:off x="608542" y="4323192"/>
            <a:ext cx="10972800" cy="1326847"/>
          </a:xfrm>
          <a:solidFill>
            <a:srgbClr val="FFFFFF">
              <a:alpha val="63000"/>
            </a:srgbClr>
          </a:solidFill>
        </p:spPr>
        <p:txBody>
          <a:bodyPr>
            <a:normAutofit/>
          </a:bodyPr>
          <a:lstStyle>
            <a:lvl1pPr algn="ctr">
              <a:defRPr sz="3750">
                <a:solidFill>
                  <a:schemeClr val="tx1"/>
                </a:solidFill>
              </a:defRPr>
            </a:lvl1pPr>
          </a:lstStyle>
          <a:p>
            <a:r>
              <a:rPr lang="en-US" dirty="0"/>
              <a:t>Title</a:t>
            </a:r>
          </a:p>
        </p:txBody>
      </p:sp>
    </p:spTree>
    <p:extLst>
      <p:ext uri="{BB962C8B-B14F-4D97-AF65-F5344CB8AC3E}">
        <p14:creationId xmlns:p14="http://schemas.microsoft.com/office/powerpoint/2010/main" val="355001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2426229"/>
            <a:ext cx="10972800" cy="35504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4026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3 Photos + Tex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8124608" y="1027908"/>
            <a:ext cx="4144564" cy="3338609"/>
          </a:xfrm>
          <a:prstGeom prst="rect">
            <a:avLst/>
          </a:prstGeom>
        </p:spPr>
        <p:txBody>
          <a:bodyPr/>
          <a:lstStyle/>
          <a:p>
            <a:r>
              <a:rPr lang="en-US"/>
              <a:t>Click icon to add picture</a:t>
            </a:r>
          </a:p>
        </p:txBody>
      </p:sp>
      <p:sp>
        <p:nvSpPr>
          <p:cNvPr id="9" name="Picture Placeholder 7"/>
          <p:cNvSpPr>
            <a:spLocks noGrp="1"/>
          </p:cNvSpPr>
          <p:nvPr>
            <p:ph type="pic" sz="quarter" idx="15"/>
          </p:nvPr>
        </p:nvSpPr>
        <p:spPr>
          <a:xfrm>
            <a:off x="4065358" y="1027908"/>
            <a:ext cx="4059251" cy="3338609"/>
          </a:xfrm>
          <a:prstGeom prst="rect">
            <a:avLst/>
          </a:prstGeom>
        </p:spPr>
        <p:txBody>
          <a:bodyPr/>
          <a:lstStyle/>
          <a:p>
            <a:r>
              <a:rPr lang="en-US"/>
              <a:t>Click icon to add picture</a:t>
            </a:r>
            <a:endParaRPr lang="en-US" dirty="0"/>
          </a:p>
        </p:txBody>
      </p:sp>
      <p:sp>
        <p:nvSpPr>
          <p:cNvPr id="10" name="Picture Placeholder 7"/>
          <p:cNvSpPr>
            <a:spLocks noGrp="1"/>
          </p:cNvSpPr>
          <p:nvPr>
            <p:ph type="pic" sz="quarter" idx="16"/>
          </p:nvPr>
        </p:nvSpPr>
        <p:spPr>
          <a:xfrm>
            <a:off x="-42738" y="1027908"/>
            <a:ext cx="4121324" cy="3338609"/>
          </a:xfrm>
          <a:prstGeom prst="rect">
            <a:avLst/>
          </a:prstGeom>
        </p:spPr>
        <p:txBody>
          <a:bodyPr/>
          <a:lstStyle/>
          <a:p>
            <a:r>
              <a:rPr lang="en-US"/>
              <a:t>Click icon to add picture</a:t>
            </a:r>
          </a:p>
        </p:txBody>
      </p:sp>
      <p:sp>
        <p:nvSpPr>
          <p:cNvPr id="11" name="Text Placeholder 16"/>
          <p:cNvSpPr>
            <a:spLocks noGrp="1"/>
          </p:cNvSpPr>
          <p:nvPr>
            <p:ph type="body" sz="quarter" idx="17"/>
          </p:nvPr>
        </p:nvSpPr>
        <p:spPr>
          <a:xfrm>
            <a:off x="608543" y="4591675"/>
            <a:ext cx="10973593" cy="1427596"/>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7728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Section Divider">
    <p:spTree>
      <p:nvGrpSpPr>
        <p:cNvPr id="1" name=""/>
        <p:cNvGrpSpPr/>
        <p:nvPr/>
      </p:nvGrpSpPr>
      <p:grpSpPr>
        <a:xfrm>
          <a:off x="0" y="0"/>
          <a:ext cx="0" cy="0"/>
          <a:chOff x="0" y="0"/>
          <a:chExt cx="0" cy="0"/>
        </a:xfrm>
      </p:grpSpPr>
      <p:pic>
        <p:nvPicPr>
          <p:cNvPr id="9" name="Picture 8" descr="divider_0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024019"/>
            <a:ext cx="12192000" cy="5262880"/>
          </a:xfrm>
          <a:prstGeom prst="rect">
            <a:avLst/>
          </a:prstGeom>
        </p:spPr>
      </p:pic>
      <p:sp>
        <p:nvSpPr>
          <p:cNvPr id="5" name="Title 11"/>
          <p:cNvSpPr>
            <a:spLocks noGrp="1"/>
          </p:cNvSpPr>
          <p:nvPr>
            <p:ph type="title" hasCustomPrompt="1"/>
          </p:nvPr>
        </p:nvSpPr>
        <p:spPr>
          <a:xfrm>
            <a:off x="1355766" y="2208715"/>
            <a:ext cx="10202884" cy="1326847"/>
          </a:xfrm>
          <a:noFill/>
        </p:spPr>
        <p:txBody>
          <a:bodyPr>
            <a:normAutofit/>
          </a:bodyPr>
          <a:lstStyle>
            <a:lvl1pPr algn="l">
              <a:defRPr sz="3750">
                <a:solidFill>
                  <a:schemeClr val="bg1"/>
                </a:solidFill>
              </a:defRPr>
            </a:lvl1pPr>
          </a:lstStyle>
          <a:p>
            <a:r>
              <a:rPr lang="en-US" dirty="0"/>
              <a:t>Title</a:t>
            </a:r>
          </a:p>
        </p:txBody>
      </p:sp>
    </p:spTree>
    <p:extLst>
      <p:ext uri="{BB962C8B-B14F-4D97-AF65-F5344CB8AC3E}">
        <p14:creationId xmlns:p14="http://schemas.microsoft.com/office/powerpoint/2010/main" val="2779443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2426229"/>
            <a:ext cx="10972800" cy="35504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56782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609865" y="1006740"/>
            <a:ext cx="10972271"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09865" y="2427553"/>
            <a:ext cx="10972271" cy="35467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3" hasCustomPrompt="1"/>
          </p:nvPr>
        </p:nvSpPr>
        <p:spPr>
          <a:xfrm>
            <a:off x="4901249" y="6277511"/>
            <a:ext cx="2389503" cy="590764"/>
          </a:xfrm>
          <a:prstGeom prst="rect">
            <a:avLst/>
          </a:prstGeom>
        </p:spPr>
        <p:txBody>
          <a:bodyPr anchor="ctr">
            <a:normAutofit/>
          </a:bodyPr>
          <a:lstStyle>
            <a:lvl1pPr marL="0" indent="0" algn="ctr">
              <a:buNone/>
              <a:defRPr sz="1167">
                <a:solidFill>
                  <a:schemeClr val="bg1"/>
                </a:solidFill>
              </a:defRPr>
            </a:lvl1pPr>
          </a:lstStyle>
          <a:p>
            <a:pPr lvl="0"/>
            <a:r>
              <a:rPr lang="en-US" dirty="0"/>
              <a:t>DATE</a:t>
            </a:r>
          </a:p>
        </p:txBody>
      </p:sp>
    </p:spTree>
    <p:extLst>
      <p:ext uri="{BB962C8B-B14F-4D97-AF65-F5344CB8AC3E}">
        <p14:creationId xmlns:p14="http://schemas.microsoft.com/office/powerpoint/2010/main" val="1808441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Standard">
    <p:spTree>
      <p:nvGrpSpPr>
        <p:cNvPr id="1" name=""/>
        <p:cNvGrpSpPr/>
        <p:nvPr/>
      </p:nvGrpSpPr>
      <p:grpSpPr>
        <a:xfrm>
          <a:off x="0" y="0"/>
          <a:ext cx="0" cy="0"/>
          <a:chOff x="0" y="0"/>
          <a:chExt cx="0" cy="0"/>
        </a:xfrm>
      </p:grpSpPr>
      <p:pic>
        <p:nvPicPr>
          <p:cNvPr id="2" name="Picture 1" descr="soy_field_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2599" y="0"/>
            <a:ext cx="8656573" cy="6935533"/>
          </a:xfrm>
          <a:prstGeom prst="rect">
            <a:avLst/>
          </a:prstGeom>
        </p:spPr>
      </p:pic>
      <p:pic>
        <p:nvPicPr>
          <p:cNvPr id="12" name="Picture 11" descr="soy_harvest_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0" y="3440907"/>
            <a:ext cx="3625268" cy="3417093"/>
          </a:xfrm>
          <a:prstGeom prst="rect">
            <a:avLst/>
          </a:prstGeom>
        </p:spPr>
      </p:pic>
      <p:sp>
        <p:nvSpPr>
          <p:cNvPr id="6" name="Title 1"/>
          <p:cNvSpPr>
            <a:spLocks noGrp="1"/>
          </p:cNvSpPr>
          <p:nvPr>
            <p:ph type="ctrTitle"/>
          </p:nvPr>
        </p:nvSpPr>
        <p:spPr>
          <a:xfrm>
            <a:off x="4263761" y="1862910"/>
            <a:ext cx="7306468" cy="1914639"/>
          </a:xfrm>
          <a:solidFill>
            <a:srgbClr val="FFFFFF">
              <a:alpha val="63000"/>
            </a:srgbClr>
          </a:solidFill>
        </p:spPr>
        <p:txBody>
          <a:bodyPr tIns="457200" anchor="t">
            <a:normAutofit/>
          </a:bodyPr>
          <a:lstStyle>
            <a:lvl1pPr algn="l">
              <a:defRPr sz="3750">
                <a:solidFill>
                  <a:schemeClr val="tx1"/>
                </a:solidFill>
              </a:defRPr>
            </a:lvl1pPr>
          </a:lstStyle>
          <a:p>
            <a:r>
              <a:rPr lang="en-US"/>
              <a:t>Click to edit Master title style</a:t>
            </a:r>
            <a:endParaRPr lang="en-US" dirty="0"/>
          </a:p>
        </p:txBody>
      </p:sp>
      <p:sp>
        <p:nvSpPr>
          <p:cNvPr id="7" name="Subtitle 2"/>
          <p:cNvSpPr>
            <a:spLocks noGrp="1"/>
          </p:cNvSpPr>
          <p:nvPr>
            <p:ph type="subTitle" idx="1"/>
          </p:nvPr>
        </p:nvSpPr>
        <p:spPr>
          <a:xfrm>
            <a:off x="4263761" y="3971044"/>
            <a:ext cx="7306468" cy="716329"/>
          </a:xfrm>
          <a:prstGeom prst="rect">
            <a:avLst/>
          </a:prstGeom>
          <a:solidFill>
            <a:schemeClr val="bg1">
              <a:alpha val="63000"/>
            </a:schemeClr>
          </a:solidFill>
        </p:spPr>
        <p:txBody>
          <a:bodyPr anchor="ctr">
            <a:normAutofit/>
          </a:bodyPr>
          <a:lstStyle>
            <a:lvl1pPr marL="0" indent="0" algn="l">
              <a:buNone/>
              <a:defRPr sz="1667">
                <a:solidFill>
                  <a:srgbClr val="1E1E0A"/>
                </a:solidFill>
              </a:defRPr>
            </a:lvl1pPr>
            <a:lvl2pPr marL="544237" indent="0" algn="ctr">
              <a:buNone/>
              <a:defRPr>
                <a:solidFill>
                  <a:schemeClr val="tx1">
                    <a:tint val="75000"/>
                  </a:schemeClr>
                </a:solidFill>
              </a:defRPr>
            </a:lvl2pPr>
            <a:lvl3pPr marL="1088473" indent="0" algn="ctr">
              <a:buNone/>
              <a:defRPr>
                <a:solidFill>
                  <a:schemeClr val="tx1">
                    <a:tint val="75000"/>
                  </a:schemeClr>
                </a:solidFill>
              </a:defRPr>
            </a:lvl3pPr>
            <a:lvl4pPr marL="1632711" indent="0" algn="ctr">
              <a:buNone/>
              <a:defRPr>
                <a:solidFill>
                  <a:schemeClr val="tx1">
                    <a:tint val="75000"/>
                  </a:schemeClr>
                </a:solidFill>
              </a:defRPr>
            </a:lvl4pPr>
            <a:lvl5pPr marL="2176947" indent="0" algn="ctr">
              <a:buNone/>
              <a:defRPr>
                <a:solidFill>
                  <a:schemeClr val="tx1">
                    <a:tint val="75000"/>
                  </a:schemeClr>
                </a:solidFill>
              </a:defRPr>
            </a:lvl5pPr>
            <a:lvl6pPr marL="2721184" indent="0" algn="ctr">
              <a:buNone/>
              <a:defRPr>
                <a:solidFill>
                  <a:schemeClr val="tx1">
                    <a:tint val="75000"/>
                  </a:schemeClr>
                </a:solidFill>
              </a:defRPr>
            </a:lvl6pPr>
            <a:lvl7pPr marL="3265420" indent="0" algn="ctr">
              <a:buNone/>
              <a:defRPr>
                <a:solidFill>
                  <a:schemeClr val="tx1">
                    <a:tint val="75000"/>
                  </a:schemeClr>
                </a:solidFill>
              </a:defRPr>
            </a:lvl7pPr>
            <a:lvl8pPr marL="3809657" indent="0" algn="ctr">
              <a:buNone/>
              <a:defRPr>
                <a:solidFill>
                  <a:schemeClr val="tx1">
                    <a:tint val="75000"/>
                  </a:schemeClr>
                </a:solidFill>
              </a:defRPr>
            </a:lvl8pPr>
            <a:lvl9pPr marL="4353894" indent="0" algn="ctr">
              <a:buNone/>
              <a:defRPr>
                <a:solidFill>
                  <a:schemeClr val="tx1">
                    <a:tint val="75000"/>
                  </a:schemeClr>
                </a:solidFill>
              </a:defRPr>
            </a:lvl9pPr>
          </a:lstStyle>
          <a:p>
            <a:r>
              <a:rPr lang="en-US"/>
              <a:t>Click to edit Master subtitle style</a:t>
            </a:r>
            <a:endParaRPr lang="en-US" dirty="0"/>
          </a:p>
        </p:txBody>
      </p:sp>
      <p:pic>
        <p:nvPicPr>
          <p:cNvPr id="8" name="Picture 7" descr="ForAGrowingWorld_06.jpg"/>
          <p:cNvPicPr>
            <a:picLocks noChangeAspect="1"/>
          </p:cNvPicPr>
          <p:nvPr/>
        </p:nvPicPr>
        <p:blipFill>
          <a:blip r:embed="rId4">
            <a:alphaModFix amt="90000"/>
            <a:extLst>
              <a:ext uri="{28A0092B-C50C-407E-A947-70E740481C1C}">
                <a14:useLocalDpi xmlns:a14="http://schemas.microsoft.com/office/drawing/2010/main" val="0"/>
              </a:ext>
            </a:extLst>
          </a:blip>
          <a:stretch>
            <a:fillRect/>
          </a:stretch>
        </p:blipFill>
        <p:spPr>
          <a:xfrm>
            <a:off x="0" y="4892752"/>
            <a:ext cx="3622724" cy="459043"/>
          </a:xfrm>
          <a:prstGeom prst="rect">
            <a:avLst/>
          </a:prstGeom>
        </p:spPr>
      </p:pic>
      <p:pic>
        <p:nvPicPr>
          <p:cNvPr id="4" name="Picture 3" descr="A close up of a logo&#10;&#10;Description automatically generated">
            <a:extLst>
              <a:ext uri="{FF2B5EF4-FFF2-40B4-BE49-F238E27FC236}">
                <a16:creationId xmlns:a16="http://schemas.microsoft.com/office/drawing/2014/main" id="{152D5784-35C2-0440-8FE8-761ABD1238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1771" y="1286140"/>
            <a:ext cx="2382686" cy="845469"/>
          </a:xfrm>
          <a:prstGeom prst="rect">
            <a:avLst/>
          </a:prstGeom>
        </p:spPr>
      </p:pic>
    </p:spTree>
    <p:extLst>
      <p:ext uri="{BB962C8B-B14F-4D97-AF65-F5344CB8AC3E}">
        <p14:creationId xmlns:p14="http://schemas.microsoft.com/office/powerpoint/2010/main" val="4170400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5334-A2E4-4260-A7F7-77E288C18E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519E21-AA8B-4DD2-82C5-E84D3489C2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C003F0-9A2E-4B66-838B-E2845278BB6C}"/>
              </a:ext>
            </a:extLst>
          </p:cNvPr>
          <p:cNvSpPr>
            <a:spLocks noGrp="1"/>
          </p:cNvSpPr>
          <p:nvPr>
            <p:ph type="dt" sz="half" idx="10"/>
          </p:nvPr>
        </p:nvSpPr>
        <p:spPr/>
        <p:txBody>
          <a:bodyPr/>
          <a:lstStyle/>
          <a:p>
            <a:fld id="{48FAD8FF-8A2A-47FD-9CEA-867BE90D1A02}" type="datetimeFigureOut">
              <a:rPr lang="en-US" smtClean="0"/>
              <a:t>11/11/2020</a:t>
            </a:fld>
            <a:endParaRPr lang="en-US"/>
          </a:p>
        </p:txBody>
      </p:sp>
      <p:sp>
        <p:nvSpPr>
          <p:cNvPr id="5" name="Footer Placeholder 4">
            <a:extLst>
              <a:ext uri="{FF2B5EF4-FFF2-40B4-BE49-F238E27FC236}">
                <a16:creationId xmlns:a16="http://schemas.microsoft.com/office/drawing/2014/main" id="{41892724-7EDD-4EA1-9492-14D69F9EC3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65CD94-C15B-4E21-85CC-8EDFDB59E8FB}"/>
              </a:ext>
            </a:extLst>
          </p:cNvPr>
          <p:cNvSpPr>
            <a:spLocks noGrp="1"/>
          </p:cNvSpPr>
          <p:nvPr>
            <p:ph type="sldNum" sz="quarter" idx="12"/>
          </p:nvPr>
        </p:nvSpPr>
        <p:spPr/>
        <p:txBody>
          <a:bodyPr/>
          <a:lstStyle/>
          <a:p>
            <a:fld id="{C858971F-CBCF-473E-9BEE-44D1ACBD3F01}" type="slidenum">
              <a:rPr lang="en-US" smtClean="0"/>
              <a:t>‹#›</a:t>
            </a:fld>
            <a:endParaRPr lang="en-US"/>
          </a:p>
        </p:txBody>
      </p:sp>
    </p:spTree>
    <p:extLst>
      <p:ext uri="{BB962C8B-B14F-4D97-AF65-F5344CB8AC3E}">
        <p14:creationId xmlns:p14="http://schemas.microsoft.com/office/powerpoint/2010/main" val="4228876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52E7-C78F-42AD-947F-A76C44610D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AABADA-EAB9-4C97-B6A2-B99EE46B22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635A16-D89E-472E-B374-1589980DD6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0F9552-7AF2-4672-AE83-F9A4D420B0AB}"/>
              </a:ext>
            </a:extLst>
          </p:cNvPr>
          <p:cNvSpPr>
            <a:spLocks noGrp="1"/>
          </p:cNvSpPr>
          <p:nvPr>
            <p:ph type="dt" sz="half" idx="10"/>
          </p:nvPr>
        </p:nvSpPr>
        <p:spPr/>
        <p:txBody>
          <a:bodyPr/>
          <a:lstStyle/>
          <a:p>
            <a:fld id="{2F987E07-D472-40D0-9153-F37D99213E7F}" type="datetimeFigureOut">
              <a:rPr lang="en-US" smtClean="0"/>
              <a:t>11/11/2020</a:t>
            </a:fld>
            <a:endParaRPr lang="en-US"/>
          </a:p>
        </p:txBody>
      </p:sp>
      <p:sp>
        <p:nvSpPr>
          <p:cNvPr id="6" name="Footer Placeholder 5">
            <a:extLst>
              <a:ext uri="{FF2B5EF4-FFF2-40B4-BE49-F238E27FC236}">
                <a16:creationId xmlns:a16="http://schemas.microsoft.com/office/drawing/2014/main" id="{BD7EF3CA-9F99-4E9B-9B1F-526E9930C7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3E4557-ABF9-4EA2-B1B0-36BD61821B26}"/>
              </a:ext>
            </a:extLst>
          </p:cNvPr>
          <p:cNvSpPr>
            <a:spLocks noGrp="1"/>
          </p:cNvSpPr>
          <p:nvPr>
            <p:ph type="sldNum" sz="quarter" idx="12"/>
          </p:nvPr>
        </p:nvSpPr>
        <p:spPr/>
        <p:txBody>
          <a:bodyPr/>
          <a:lstStyle/>
          <a:p>
            <a:fld id="{B149DC71-1CB4-4456-A839-98565B4F61FF}" type="slidenum">
              <a:rPr lang="en-US" smtClean="0"/>
              <a:t>‹#›</a:t>
            </a:fld>
            <a:endParaRPr lang="en-US"/>
          </a:p>
        </p:txBody>
      </p:sp>
    </p:spTree>
    <p:extLst>
      <p:ext uri="{BB962C8B-B14F-4D97-AF65-F5344CB8AC3E}">
        <p14:creationId xmlns:p14="http://schemas.microsoft.com/office/powerpoint/2010/main" val="1419001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609600"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2"/>
          </p:nvPr>
        </p:nvSpPr>
        <p:spPr>
          <a:xfrm>
            <a:off x="6478323"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hasCustomPrompt="1"/>
          </p:nvPr>
        </p:nvSpPr>
        <p:spPr>
          <a:xfrm>
            <a:off x="608542" y="6423460"/>
            <a:ext cx="2389503" cy="434540"/>
          </a:xfrm>
        </p:spPr>
        <p:txBody>
          <a:bodyPr anchor="ctr">
            <a:normAutofit/>
          </a:bodyPr>
          <a:lstStyle>
            <a:lvl1pPr marL="0" indent="0">
              <a:buNone/>
              <a:defRPr sz="1167">
                <a:solidFill>
                  <a:schemeClr val="tx1"/>
                </a:solidFill>
              </a:defRPr>
            </a:lvl1pPr>
          </a:lstStyle>
          <a:p>
            <a:pPr lvl="0"/>
            <a:r>
              <a:rPr lang="en-US" dirty="0"/>
              <a:t>DATE</a:t>
            </a:r>
          </a:p>
        </p:txBody>
      </p:sp>
    </p:spTree>
    <p:extLst>
      <p:ext uri="{BB962C8B-B14F-4D97-AF65-F5344CB8AC3E}">
        <p14:creationId xmlns:p14="http://schemas.microsoft.com/office/powerpoint/2010/main" val="2126595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609600"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2"/>
          </p:nvPr>
        </p:nvSpPr>
        <p:spPr>
          <a:xfrm>
            <a:off x="6478323"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hasCustomPrompt="1"/>
          </p:nvPr>
        </p:nvSpPr>
        <p:spPr>
          <a:xfrm>
            <a:off x="608542" y="6423460"/>
            <a:ext cx="2389503" cy="434540"/>
          </a:xfrm>
        </p:spPr>
        <p:txBody>
          <a:bodyPr anchor="ctr">
            <a:normAutofit/>
          </a:bodyPr>
          <a:lstStyle>
            <a:lvl1pPr marL="0" indent="0">
              <a:buNone/>
              <a:defRPr sz="1167">
                <a:solidFill>
                  <a:schemeClr val="tx1"/>
                </a:solidFill>
              </a:defRPr>
            </a:lvl1pPr>
          </a:lstStyle>
          <a:p>
            <a:pPr lvl="0"/>
            <a:r>
              <a:rPr lang="en-US" dirty="0"/>
              <a:t>DATE</a:t>
            </a:r>
          </a:p>
        </p:txBody>
      </p:sp>
    </p:spTree>
    <p:extLst>
      <p:ext uri="{BB962C8B-B14F-4D97-AF65-F5344CB8AC3E}">
        <p14:creationId xmlns:p14="http://schemas.microsoft.com/office/powerpoint/2010/main" val="3708875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4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609600"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2"/>
          </p:nvPr>
        </p:nvSpPr>
        <p:spPr>
          <a:xfrm>
            <a:off x="6478323"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hasCustomPrompt="1"/>
          </p:nvPr>
        </p:nvSpPr>
        <p:spPr>
          <a:xfrm>
            <a:off x="608542" y="6423460"/>
            <a:ext cx="2389503" cy="434540"/>
          </a:xfrm>
        </p:spPr>
        <p:txBody>
          <a:bodyPr anchor="ctr">
            <a:normAutofit/>
          </a:bodyPr>
          <a:lstStyle>
            <a:lvl1pPr marL="0" indent="0">
              <a:buNone/>
              <a:defRPr sz="1167">
                <a:solidFill>
                  <a:schemeClr val="tx1"/>
                </a:solidFill>
              </a:defRPr>
            </a:lvl1pPr>
          </a:lstStyle>
          <a:p>
            <a:pPr lvl="0"/>
            <a:r>
              <a:rPr lang="en-US" dirty="0"/>
              <a:t>DATE</a:t>
            </a:r>
          </a:p>
        </p:txBody>
      </p:sp>
    </p:spTree>
    <p:extLst>
      <p:ext uri="{BB962C8B-B14F-4D97-AF65-F5344CB8AC3E}">
        <p14:creationId xmlns:p14="http://schemas.microsoft.com/office/powerpoint/2010/main" val="2774066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5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609600"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2"/>
          </p:nvPr>
        </p:nvSpPr>
        <p:spPr>
          <a:xfrm>
            <a:off x="6478323"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hasCustomPrompt="1"/>
          </p:nvPr>
        </p:nvSpPr>
        <p:spPr>
          <a:xfrm>
            <a:off x="608542" y="6423460"/>
            <a:ext cx="2389503" cy="434540"/>
          </a:xfrm>
        </p:spPr>
        <p:txBody>
          <a:bodyPr anchor="ctr">
            <a:normAutofit/>
          </a:bodyPr>
          <a:lstStyle>
            <a:lvl1pPr marL="0" indent="0">
              <a:buNone/>
              <a:defRPr sz="1167">
                <a:solidFill>
                  <a:schemeClr val="tx1"/>
                </a:solidFill>
              </a:defRPr>
            </a:lvl1pPr>
          </a:lstStyle>
          <a:p>
            <a:pPr lvl="0"/>
            <a:r>
              <a:rPr lang="en-US" dirty="0"/>
              <a:t>DATE</a:t>
            </a:r>
          </a:p>
        </p:txBody>
      </p:sp>
    </p:spTree>
    <p:extLst>
      <p:ext uri="{BB962C8B-B14F-4D97-AF65-F5344CB8AC3E}">
        <p14:creationId xmlns:p14="http://schemas.microsoft.com/office/powerpoint/2010/main" val="3034293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6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609600"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2"/>
          </p:nvPr>
        </p:nvSpPr>
        <p:spPr>
          <a:xfrm>
            <a:off x="6478323"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hasCustomPrompt="1"/>
          </p:nvPr>
        </p:nvSpPr>
        <p:spPr>
          <a:xfrm>
            <a:off x="608542" y="6423460"/>
            <a:ext cx="2389503" cy="434540"/>
          </a:xfrm>
        </p:spPr>
        <p:txBody>
          <a:bodyPr anchor="ctr">
            <a:normAutofit/>
          </a:bodyPr>
          <a:lstStyle>
            <a:lvl1pPr marL="0" indent="0">
              <a:buNone/>
              <a:defRPr sz="1167">
                <a:solidFill>
                  <a:schemeClr val="tx1"/>
                </a:solidFill>
              </a:defRPr>
            </a:lvl1pPr>
          </a:lstStyle>
          <a:p>
            <a:pPr lvl="0"/>
            <a:r>
              <a:rPr lang="en-US" dirty="0"/>
              <a:t>DATE</a:t>
            </a:r>
          </a:p>
        </p:txBody>
      </p:sp>
    </p:spTree>
    <p:extLst>
      <p:ext uri="{BB962C8B-B14F-4D97-AF65-F5344CB8AC3E}">
        <p14:creationId xmlns:p14="http://schemas.microsoft.com/office/powerpoint/2010/main" val="9510953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7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609600"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2"/>
          </p:nvPr>
        </p:nvSpPr>
        <p:spPr>
          <a:xfrm>
            <a:off x="6478323"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hasCustomPrompt="1"/>
          </p:nvPr>
        </p:nvSpPr>
        <p:spPr>
          <a:xfrm>
            <a:off x="608542" y="6423460"/>
            <a:ext cx="2389503" cy="434540"/>
          </a:xfrm>
        </p:spPr>
        <p:txBody>
          <a:bodyPr anchor="ctr">
            <a:normAutofit/>
          </a:bodyPr>
          <a:lstStyle>
            <a:lvl1pPr marL="0" indent="0">
              <a:buNone/>
              <a:defRPr sz="1167">
                <a:solidFill>
                  <a:schemeClr val="tx1"/>
                </a:solidFill>
              </a:defRPr>
            </a:lvl1pPr>
          </a:lstStyle>
          <a:p>
            <a:pPr lvl="0"/>
            <a:r>
              <a:rPr lang="en-US" dirty="0"/>
              <a:t>DATE</a:t>
            </a:r>
          </a:p>
        </p:txBody>
      </p:sp>
    </p:spTree>
    <p:extLst>
      <p:ext uri="{BB962C8B-B14F-4D97-AF65-F5344CB8AC3E}">
        <p14:creationId xmlns:p14="http://schemas.microsoft.com/office/powerpoint/2010/main" val="2692665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8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609600"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2"/>
          </p:nvPr>
        </p:nvSpPr>
        <p:spPr>
          <a:xfrm>
            <a:off x="6478323"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hasCustomPrompt="1"/>
          </p:nvPr>
        </p:nvSpPr>
        <p:spPr>
          <a:xfrm>
            <a:off x="608542" y="6423460"/>
            <a:ext cx="2389503" cy="434540"/>
          </a:xfrm>
        </p:spPr>
        <p:txBody>
          <a:bodyPr anchor="ctr">
            <a:normAutofit/>
          </a:bodyPr>
          <a:lstStyle>
            <a:lvl1pPr marL="0" indent="0">
              <a:buNone/>
              <a:defRPr sz="1167">
                <a:solidFill>
                  <a:schemeClr val="tx1"/>
                </a:solidFill>
              </a:defRPr>
            </a:lvl1pPr>
          </a:lstStyle>
          <a:p>
            <a:pPr lvl="0"/>
            <a:r>
              <a:rPr lang="en-US" dirty="0"/>
              <a:t>DATE</a:t>
            </a:r>
          </a:p>
        </p:txBody>
      </p:sp>
    </p:spTree>
    <p:extLst>
      <p:ext uri="{BB962C8B-B14F-4D97-AF65-F5344CB8AC3E}">
        <p14:creationId xmlns:p14="http://schemas.microsoft.com/office/powerpoint/2010/main" val="3331122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0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609600"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2"/>
          </p:nvPr>
        </p:nvSpPr>
        <p:spPr>
          <a:xfrm>
            <a:off x="6478323"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hasCustomPrompt="1"/>
          </p:nvPr>
        </p:nvSpPr>
        <p:spPr>
          <a:xfrm>
            <a:off x="608542" y="6423460"/>
            <a:ext cx="2389503" cy="434540"/>
          </a:xfrm>
        </p:spPr>
        <p:txBody>
          <a:bodyPr anchor="ctr">
            <a:normAutofit/>
          </a:bodyPr>
          <a:lstStyle>
            <a:lvl1pPr marL="0" indent="0">
              <a:buNone/>
              <a:defRPr sz="1167">
                <a:solidFill>
                  <a:schemeClr val="tx1"/>
                </a:solidFill>
              </a:defRPr>
            </a:lvl1pPr>
          </a:lstStyle>
          <a:p>
            <a:pPr lvl="0"/>
            <a:r>
              <a:rPr lang="en-US" dirty="0"/>
              <a:t>DATE</a:t>
            </a:r>
          </a:p>
        </p:txBody>
      </p:sp>
    </p:spTree>
    <p:extLst>
      <p:ext uri="{BB962C8B-B14F-4D97-AF65-F5344CB8AC3E}">
        <p14:creationId xmlns:p14="http://schemas.microsoft.com/office/powerpoint/2010/main" val="132741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2426229"/>
            <a:ext cx="10972800" cy="35504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31897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1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609600"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2"/>
          </p:nvPr>
        </p:nvSpPr>
        <p:spPr>
          <a:xfrm>
            <a:off x="6478323"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hasCustomPrompt="1"/>
          </p:nvPr>
        </p:nvSpPr>
        <p:spPr>
          <a:xfrm>
            <a:off x="608542" y="6423460"/>
            <a:ext cx="2389503" cy="434540"/>
          </a:xfrm>
        </p:spPr>
        <p:txBody>
          <a:bodyPr anchor="ctr">
            <a:normAutofit/>
          </a:bodyPr>
          <a:lstStyle>
            <a:lvl1pPr marL="0" indent="0">
              <a:buNone/>
              <a:defRPr sz="1167">
                <a:solidFill>
                  <a:schemeClr val="tx1"/>
                </a:solidFill>
              </a:defRPr>
            </a:lvl1pPr>
          </a:lstStyle>
          <a:p>
            <a:pPr lvl="0"/>
            <a:r>
              <a:rPr lang="en-US" dirty="0"/>
              <a:t>DATE</a:t>
            </a:r>
          </a:p>
        </p:txBody>
      </p:sp>
    </p:spTree>
    <p:extLst>
      <p:ext uri="{BB962C8B-B14F-4D97-AF65-F5344CB8AC3E}">
        <p14:creationId xmlns:p14="http://schemas.microsoft.com/office/powerpoint/2010/main" val="2244564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2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609600"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2"/>
          </p:nvPr>
        </p:nvSpPr>
        <p:spPr>
          <a:xfrm>
            <a:off x="6478323"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hasCustomPrompt="1"/>
          </p:nvPr>
        </p:nvSpPr>
        <p:spPr>
          <a:xfrm>
            <a:off x="608542" y="6423460"/>
            <a:ext cx="2389503" cy="434540"/>
          </a:xfrm>
        </p:spPr>
        <p:txBody>
          <a:bodyPr anchor="ctr">
            <a:normAutofit/>
          </a:bodyPr>
          <a:lstStyle>
            <a:lvl1pPr marL="0" indent="0">
              <a:buNone/>
              <a:defRPr sz="1167">
                <a:solidFill>
                  <a:schemeClr val="tx1"/>
                </a:solidFill>
              </a:defRPr>
            </a:lvl1pPr>
          </a:lstStyle>
          <a:p>
            <a:pPr lvl="0"/>
            <a:r>
              <a:rPr lang="en-US" dirty="0"/>
              <a:t>DATE</a:t>
            </a:r>
          </a:p>
        </p:txBody>
      </p:sp>
    </p:spTree>
    <p:extLst>
      <p:ext uri="{BB962C8B-B14F-4D97-AF65-F5344CB8AC3E}">
        <p14:creationId xmlns:p14="http://schemas.microsoft.com/office/powerpoint/2010/main" val="1741683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3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609600"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2"/>
          </p:nvPr>
        </p:nvSpPr>
        <p:spPr>
          <a:xfrm>
            <a:off x="6478323"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hasCustomPrompt="1"/>
          </p:nvPr>
        </p:nvSpPr>
        <p:spPr>
          <a:xfrm>
            <a:off x="608542" y="6423460"/>
            <a:ext cx="2389503" cy="434540"/>
          </a:xfrm>
        </p:spPr>
        <p:txBody>
          <a:bodyPr anchor="ctr">
            <a:normAutofit/>
          </a:bodyPr>
          <a:lstStyle>
            <a:lvl1pPr marL="0" indent="0">
              <a:buNone/>
              <a:defRPr sz="1167">
                <a:solidFill>
                  <a:schemeClr val="tx1"/>
                </a:solidFill>
              </a:defRPr>
            </a:lvl1pPr>
          </a:lstStyle>
          <a:p>
            <a:pPr lvl="0"/>
            <a:r>
              <a:rPr lang="en-US" dirty="0"/>
              <a:t>DATE</a:t>
            </a:r>
          </a:p>
        </p:txBody>
      </p:sp>
    </p:spTree>
    <p:extLst>
      <p:ext uri="{BB962C8B-B14F-4D97-AF65-F5344CB8AC3E}">
        <p14:creationId xmlns:p14="http://schemas.microsoft.com/office/powerpoint/2010/main" val="458985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4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609600"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2"/>
          </p:nvPr>
        </p:nvSpPr>
        <p:spPr>
          <a:xfrm>
            <a:off x="6478323"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hasCustomPrompt="1"/>
          </p:nvPr>
        </p:nvSpPr>
        <p:spPr>
          <a:xfrm>
            <a:off x="608542" y="6423460"/>
            <a:ext cx="2389503" cy="434540"/>
          </a:xfrm>
        </p:spPr>
        <p:txBody>
          <a:bodyPr anchor="ctr">
            <a:normAutofit/>
          </a:bodyPr>
          <a:lstStyle>
            <a:lvl1pPr marL="0" indent="0">
              <a:buNone/>
              <a:defRPr sz="1167">
                <a:solidFill>
                  <a:schemeClr val="tx1"/>
                </a:solidFill>
              </a:defRPr>
            </a:lvl1pPr>
          </a:lstStyle>
          <a:p>
            <a:pPr lvl="0"/>
            <a:r>
              <a:rPr lang="en-US" dirty="0"/>
              <a:t>DATE</a:t>
            </a:r>
          </a:p>
        </p:txBody>
      </p:sp>
    </p:spTree>
    <p:extLst>
      <p:ext uri="{BB962C8B-B14F-4D97-AF65-F5344CB8AC3E}">
        <p14:creationId xmlns:p14="http://schemas.microsoft.com/office/powerpoint/2010/main" val="1210907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5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609600"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2"/>
          </p:nvPr>
        </p:nvSpPr>
        <p:spPr>
          <a:xfrm>
            <a:off x="6478323"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hasCustomPrompt="1"/>
          </p:nvPr>
        </p:nvSpPr>
        <p:spPr>
          <a:xfrm>
            <a:off x="608542" y="6423460"/>
            <a:ext cx="2389503" cy="434540"/>
          </a:xfrm>
        </p:spPr>
        <p:txBody>
          <a:bodyPr anchor="ctr">
            <a:normAutofit/>
          </a:bodyPr>
          <a:lstStyle>
            <a:lvl1pPr marL="0" indent="0">
              <a:buNone/>
              <a:defRPr sz="1167">
                <a:solidFill>
                  <a:schemeClr val="tx1"/>
                </a:solidFill>
              </a:defRPr>
            </a:lvl1pPr>
          </a:lstStyle>
          <a:p>
            <a:pPr lvl="0"/>
            <a:r>
              <a:rPr lang="en-US" dirty="0"/>
              <a:t>DATE</a:t>
            </a:r>
          </a:p>
        </p:txBody>
      </p:sp>
    </p:spTree>
    <p:extLst>
      <p:ext uri="{BB962C8B-B14F-4D97-AF65-F5344CB8AC3E}">
        <p14:creationId xmlns:p14="http://schemas.microsoft.com/office/powerpoint/2010/main" val="26948924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hasCustomPrompt="1"/>
          </p:nvPr>
        </p:nvSpPr>
        <p:spPr>
          <a:xfrm>
            <a:off x="608543" y="6423460"/>
            <a:ext cx="2389503" cy="434540"/>
          </a:xfrm>
        </p:spPr>
        <p:txBody>
          <a:bodyPr anchor="ctr">
            <a:normAutofit/>
          </a:bodyPr>
          <a:lstStyle>
            <a:lvl1pPr marL="0" indent="0">
              <a:buNone/>
              <a:defRPr sz="1167">
                <a:solidFill>
                  <a:schemeClr val="tx1"/>
                </a:solidFill>
              </a:defRPr>
            </a:lvl1pPr>
          </a:lstStyle>
          <a:p>
            <a:pPr lvl="0"/>
            <a:r>
              <a:rPr lang="en-US" dirty="0"/>
              <a:t>DATE</a:t>
            </a:r>
          </a:p>
        </p:txBody>
      </p:sp>
    </p:spTree>
    <p:extLst>
      <p:ext uri="{BB962C8B-B14F-4D97-AF65-F5344CB8AC3E}">
        <p14:creationId xmlns:p14="http://schemas.microsoft.com/office/powerpoint/2010/main" val="958885757"/>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9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609600"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2"/>
          </p:nvPr>
        </p:nvSpPr>
        <p:spPr>
          <a:xfrm>
            <a:off x="6478323"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hasCustomPrompt="1"/>
          </p:nvPr>
        </p:nvSpPr>
        <p:spPr>
          <a:xfrm>
            <a:off x="608542" y="6423460"/>
            <a:ext cx="2389503" cy="434540"/>
          </a:xfrm>
        </p:spPr>
        <p:txBody>
          <a:bodyPr anchor="ctr">
            <a:normAutofit/>
          </a:bodyPr>
          <a:lstStyle>
            <a:lvl1pPr marL="0" indent="0">
              <a:buNone/>
              <a:defRPr sz="1167">
                <a:solidFill>
                  <a:schemeClr val="tx1"/>
                </a:solidFill>
              </a:defRPr>
            </a:lvl1pPr>
          </a:lstStyle>
          <a:p>
            <a:pPr lvl="0"/>
            <a:r>
              <a:rPr lang="en-US" dirty="0"/>
              <a:t>DATE</a:t>
            </a:r>
          </a:p>
        </p:txBody>
      </p:sp>
    </p:spTree>
    <p:extLst>
      <p:ext uri="{BB962C8B-B14F-4D97-AF65-F5344CB8AC3E}">
        <p14:creationId xmlns:p14="http://schemas.microsoft.com/office/powerpoint/2010/main" val="3479214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2"/>
          <p:cNvSpPr>
            <a:spLocks noGrp="1"/>
          </p:cNvSpPr>
          <p:nvPr>
            <p:ph idx="1"/>
          </p:nvPr>
        </p:nvSpPr>
        <p:spPr>
          <a:xfrm>
            <a:off x="609600" y="2426229"/>
            <a:ext cx="5113909" cy="35504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0"/>
          </p:nvPr>
        </p:nvSpPr>
        <p:spPr>
          <a:xfrm>
            <a:off x="6456321" y="2426229"/>
            <a:ext cx="5113909" cy="35504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9043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ull Photo/Video">
    <p:spTree>
      <p:nvGrpSpPr>
        <p:cNvPr id="1" name=""/>
        <p:cNvGrpSpPr/>
        <p:nvPr/>
      </p:nvGrpSpPr>
      <p:grpSpPr>
        <a:xfrm>
          <a:off x="0" y="0"/>
          <a:ext cx="0" cy="0"/>
          <a:chOff x="0" y="0"/>
          <a:chExt cx="0" cy="0"/>
        </a:xfrm>
      </p:grpSpPr>
      <p:sp>
        <p:nvSpPr>
          <p:cNvPr id="7" name="Picture Placeholder 15"/>
          <p:cNvSpPr>
            <a:spLocks noGrp="1"/>
          </p:cNvSpPr>
          <p:nvPr>
            <p:ph type="pic" sz="quarter" idx="13"/>
          </p:nvPr>
        </p:nvSpPr>
        <p:spPr>
          <a:xfrm>
            <a:off x="0" y="1027907"/>
            <a:ext cx="12192000" cy="5245745"/>
          </a:xfrm>
          <a:prstGeom prst="rect">
            <a:avLst/>
          </a:prstGeom>
        </p:spPr>
        <p:txBody>
          <a:bodyPr/>
          <a:lstStyle/>
          <a:p>
            <a:r>
              <a:rPr lang="en-US"/>
              <a:t>Click icon to add picture</a:t>
            </a:r>
            <a:endParaRPr lang="en-US" dirty="0"/>
          </a:p>
        </p:txBody>
      </p:sp>
      <p:sp>
        <p:nvSpPr>
          <p:cNvPr id="8" name="Title 11"/>
          <p:cNvSpPr>
            <a:spLocks noGrp="1"/>
          </p:cNvSpPr>
          <p:nvPr>
            <p:ph type="title" hasCustomPrompt="1"/>
          </p:nvPr>
        </p:nvSpPr>
        <p:spPr>
          <a:xfrm>
            <a:off x="608542" y="4323192"/>
            <a:ext cx="10972800" cy="1326847"/>
          </a:xfrm>
          <a:solidFill>
            <a:srgbClr val="FFFFFF">
              <a:alpha val="63000"/>
            </a:srgbClr>
          </a:solidFill>
        </p:spPr>
        <p:txBody>
          <a:bodyPr>
            <a:normAutofit/>
          </a:bodyPr>
          <a:lstStyle>
            <a:lvl1pPr algn="ctr">
              <a:defRPr sz="3750">
                <a:solidFill>
                  <a:schemeClr val="tx1"/>
                </a:solidFill>
              </a:defRPr>
            </a:lvl1pPr>
          </a:lstStyle>
          <a:p>
            <a:r>
              <a:rPr lang="en-US" dirty="0"/>
              <a:t>Title</a:t>
            </a:r>
          </a:p>
        </p:txBody>
      </p:sp>
    </p:spTree>
    <p:extLst>
      <p:ext uri="{BB962C8B-B14F-4D97-AF65-F5344CB8AC3E}">
        <p14:creationId xmlns:p14="http://schemas.microsoft.com/office/powerpoint/2010/main" val="4146592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 Photos + Tex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8124608" y="1027908"/>
            <a:ext cx="4144564" cy="3338609"/>
          </a:xfrm>
          <a:prstGeom prst="rect">
            <a:avLst/>
          </a:prstGeom>
        </p:spPr>
        <p:txBody>
          <a:bodyPr/>
          <a:lstStyle/>
          <a:p>
            <a:r>
              <a:rPr lang="en-US"/>
              <a:t>Click icon to add picture</a:t>
            </a:r>
          </a:p>
        </p:txBody>
      </p:sp>
      <p:sp>
        <p:nvSpPr>
          <p:cNvPr id="9" name="Picture Placeholder 7"/>
          <p:cNvSpPr>
            <a:spLocks noGrp="1"/>
          </p:cNvSpPr>
          <p:nvPr>
            <p:ph type="pic" sz="quarter" idx="15"/>
          </p:nvPr>
        </p:nvSpPr>
        <p:spPr>
          <a:xfrm>
            <a:off x="4065358" y="1027908"/>
            <a:ext cx="4059251" cy="3338609"/>
          </a:xfrm>
          <a:prstGeom prst="rect">
            <a:avLst/>
          </a:prstGeom>
        </p:spPr>
        <p:txBody>
          <a:bodyPr/>
          <a:lstStyle/>
          <a:p>
            <a:r>
              <a:rPr lang="en-US"/>
              <a:t>Click icon to add picture</a:t>
            </a:r>
            <a:endParaRPr lang="en-US" dirty="0"/>
          </a:p>
        </p:txBody>
      </p:sp>
      <p:sp>
        <p:nvSpPr>
          <p:cNvPr id="10" name="Picture Placeholder 7"/>
          <p:cNvSpPr>
            <a:spLocks noGrp="1"/>
          </p:cNvSpPr>
          <p:nvPr>
            <p:ph type="pic" sz="quarter" idx="16"/>
          </p:nvPr>
        </p:nvSpPr>
        <p:spPr>
          <a:xfrm>
            <a:off x="-42738" y="1027908"/>
            <a:ext cx="4121324" cy="3338609"/>
          </a:xfrm>
          <a:prstGeom prst="rect">
            <a:avLst/>
          </a:prstGeom>
        </p:spPr>
        <p:txBody>
          <a:bodyPr/>
          <a:lstStyle/>
          <a:p>
            <a:r>
              <a:rPr lang="en-US"/>
              <a:t>Click icon to add picture</a:t>
            </a:r>
          </a:p>
        </p:txBody>
      </p:sp>
      <p:sp>
        <p:nvSpPr>
          <p:cNvPr id="11" name="Text Placeholder 16"/>
          <p:cNvSpPr>
            <a:spLocks noGrp="1"/>
          </p:cNvSpPr>
          <p:nvPr>
            <p:ph type="body" sz="quarter" idx="17"/>
          </p:nvPr>
        </p:nvSpPr>
        <p:spPr>
          <a:xfrm>
            <a:off x="608543" y="4591675"/>
            <a:ext cx="10973593" cy="1427596"/>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591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437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9" name="Picture 8" descr="divider_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4019"/>
            <a:ext cx="12192000" cy="5262880"/>
          </a:xfrm>
          <a:prstGeom prst="rect">
            <a:avLst/>
          </a:prstGeom>
        </p:spPr>
      </p:pic>
      <p:sp>
        <p:nvSpPr>
          <p:cNvPr id="4" name="Title 11"/>
          <p:cNvSpPr txBox="1">
            <a:spLocks/>
          </p:cNvSpPr>
          <p:nvPr/>
        </p:nvSpPr>
        <p:spPr>
          <a:xfrm>
            <a:off x="605896" y="1017497"/>
            <a:ext cx="5103813" cy="3362608"/>
          </a:xfrm>
          <a:prstGeom prst="rect">
            <a:avLst/>
          </a:prstGeom>
          <a:noFill/>
        </p:spPr>
        <p:txBody>
          <a:bodyPr vert="horz" lIns="108852" tIns="54426" rIns="108852" bIns="54426" rtlCol="0" anchor="ctr">
            <a:normAutofit/>
          </a:bodyPr>
          <a:lstStyle>
            <a:lvl1pPr algn="ctr" defTabSz="653110" rtl="0" eaLnBrk="1" latinLnBrk="0" hangingPunct="1">
              <a:spcBef>
                <a:spcPct val="0"/>
              </a:spcBef>
              <a:buNone/>
              <a:defRPr sz="4500" kern="1200">
                <a:solidFill>
                  <a:schemeClr val="bg1"/>
                </a:solidFill>
                <a:latin typeface="Verdana"/>
                <a:ea typeface="+mj-ea"/>
                <a:cs typeface="Verdana"/>
              </a:defRPr>
            </a:lvl1pPr>
          </a:lstStyle>
          <a:p>
            <a:r>
              <a:rPr lang="en-US" sz="3750" dirty="0"/>
              <a:t>Section Divider</a:t>
            </a:r>
          </a:p>
        </p:txBody>
      </p:sp>
    </p:spTree>
    <p:extLst>
      <p:ext uri="{BB962C8B-B14F-4D97-AF65-F5344CB8AC3E}">
        <p14:creationId xmlns:p14="http://schemas.microsoft.com/office/powerpoint/2010/main" val="813864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hank You Standard">
    <p:spTree>
      <p:nvGrpSpPr>
        <p:cNvPr id="1" name=""/>
        <p:cNvGrpSpPr/>
        <p:nvPr/>
      </p:nvGrpSpPr>
      <p:grpSpPr>
        <a:xfrm>
          <a:off x="0" y="0"/>
          <a:ext cx="0" cy="0"/>
          <a:chOff x="0" y="0"/>
          <a:chExt cx="0" cy="0"/>
        </a:xfrm>
      </p:grpSpPr>
      <p:pic>
        <p:nvPicPr>
          <p:cNvPr id="21" name="Picture 20" descr="filed_thankyo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47" y="-19264"/>
            <a:ext cx="12260493" cy="6896528"/>
          </a:xfrm>
          <a:prstGeom prst="rect">
            <a:avLst/>
          </a:prstGeom>
        </p:spPr>
      </p:pic>
      <p:sp>
        <p:nvSpPr>
          <p:cNvPr id="8" name="Title 11"/>
          <p:cNvSpPr>
            <a:spLocks noGrp="1"/>
          </p:cNvSpPr>
          <p:nvPr>
            <p:ph type="title" hasCustomPrompt="1"/>
          </p:nvPr>
        </p:nvSpPr>
        <p:spPr>
          <a:xfrm>
            <a:off x="0" y="3370662"/>
            <a:ext cx="12226247" cy="1357327"/>
          </a:xfrm>
          <a:solidFill>
            <a:srgbClr val="FFFFFF">
              <a:alpha val="63000"/>
            </a:srgbClr>
          </a:solidFill>
        </p:spPr>
        <p:txBody>
          <a:bodyPr>
            <a:normAutofit/>
          </a:bodyPr>
          <a:lstStyle>
            <a:lvl1pPr algn="ctr">
              <a:defRPr sz="3750">
                <a:solidFill>
                  <a:schemeClr val="tx1"/>
                </a:solidFill>
              </a:defRPr>
            </a:lvl1pPr>
          </a:lstStyle>
          <a:p>
            <a:r>
              <a:rPr lang="en-US" dirty="0"/>
              <a:t>Thank You!</a:t>
            </a:r>
          </a:p>
        </p:txBody>
      </p:sp>
      <p:pic>
        <p:nvPicPr>
          <p:cNvPr id="14" name="Picture 13" descr="ForAGrowingWorld_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513" y="1870623"/>
            <a:ext cx="3632424" cy="460273"/>
          </a:xfrm>
          <a:prstGeom prst="rect">
            <a:avLst/>
          </a:prstGeom>
        </p:spPr>
      </p:pic>
      <p:pic>
        <p:nvPicPr>
          <p:cNvPr id="18" name="Picture 17" descr="USSOY_logo_lightgray_0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8133" y="740454"/>
            <a:ext cx="3719367" cy="808987"/>
          </a:xfrm>
          <a:prstGeom prst="rect">
            <a:avLst/>
          </a:prstGeom>
        </p:spPr>
      </p:pic>
      <p:pic>
        <p:nvPicPr>
          <p:cNvPr id="19" name="Picture 18" descr="tri-logo_white_14.png"/>
          <p:cNvPicPr>
            <a:picLocks noChangeAspect="1"/>
          </p:cNvPicPr>
          <p:nvPr/>
        </p:nvPicPr>
        <p:blipFill rotWithShape="1">
          <a:blip r:embed="rId5">
            <a:extLst>
              <a:ext uri="{28A0092B-C50C-407E-A947-70E740481C1C}">
                <a14:useLocalDpi xmlns:a14="http://schemas.microsoft.com/office/drawing/2010/main" val="0"/>
              </a:ext>
            </a:extLst>
          </a:blip>
          <a:srcRect r="67200"/>
          <a:stretch/>
        </p:blipFill>
        <p:spPr>
          <a:xfrm>
            <a:off x="194723" y="5433463"/>
            <a:ext cx="2143410" cy="1310190"/>
          </a:xfrm>
          <a:prstGeom prst="rect">
            <a:avLst/>
          </a:prstGeom>
        </p:spPr>
      </p:pic>
      <p:sp>
        <p:nvSpPr>
          <p:cNvPr id="7" name="TextBox 6"/>
          <p:cNvSpPr txBox="1"/>
          <p:nvPr/>
        </p:nvSpPr>
        <p:spPr>
          <a:xfrm>
            <a:off x="2567102" y="6025058"/>
            <a:ext cx="6774888" cy="784830"/>
          </a:xfrm>
          <a:prstGeom prst="rect">
            <a:avLst/>
          </a:prstGeom>
          <a:noFill/>
        </p:spPr>
        <p:txBody>
          <a:bodyPr wrap="square" rtlCol="0">
            <a:spAutoFit/>
          </a:bodyPr>
          <a:lstStyle/>
          <a:p>
            <a:pPr marL="0" marR="0" indent="0" algn="l" defTabSz="544237" rtl="0" eaLnBrk="1" fontAlgn="auto" latinLnBrk="0" hangingPunct="1">
              <a:lnSpc>
                <a:spcPct val="100000"/>
              </a:lnSpc>
              <a:spcBef>
                <a:spcPts val="0"/>
              </a:spcBef>
              <a:spcAft>
                <a:spcPts val="0"/>
              </a:spcAft>
              <a:buClrTx/>
              <a:buSzTx/>
              <a:buFontTx/>
              <a:buNone/>
              <a:tabLst/>
              <a:defRPr/>
            </a:pPr>
            <a:r>
              <a:rPr lang="en-US" sz="750" kern="1200" dirty="0">
                <a:solidFill>
                  <a:schemeClr val="bg1"/>
                </a:solidFill>
                <a:effectLst/>
                <a:latin typeface="+mn-lt"/>
                <a:ea typeface="+mn-ea"/>
                <a:cs typeface="+mn-cs"/>
              </a:rPr>
              <a:t>While the U.S. Soybean Export Council (USSEC) does not guarantee the forecasts or statements of USSEC Staff or Contractors, we have taken care in selecting them to represent our organization.  We believe they are knowledgeable and their presentations and opinions will provide listeners with </a:t>
            </a:r>
            <a:r>
              <a:rPr lang="en-US" sz="750" i="1" kern="1200" dirty="0">
                <a:solidFill>
                  <a:schemeClr val="bg1"/>
                </a:solidFill>
                <a:effectLst/>
                <a:latin typeface="+mn-lt"/>
                <a:ea typeface="+mn-ea"/>
                <a:cs typeface="+mn-cs"/>
              </a:rPr>
              <a:t>detailed</a:t>
            </a:r>
            <a:r>
              <a:rPr lang="en-US" sz="750" kern="1200" dirty="0">
                <a:solidFill>
                  <a:schemeClr val="bg1"/>
                </a:solidFill>
                <a:effectLst/>
                <a:latin typeface="+mn-lt"/>
                <a:ea typeface="+mn-ea"/>
                <a:cs typeface="+mn-cs"/>
              </a:rPr>
              <a:t> information and valuable insights into the U.S. Soy and U.S. Ag Industry.  We welcome further questions and always encourage listeners to seek a wide array of opinions before </a:t>
            </a:r>
            <a:r>
              <a:rPr lang="en-US" sz="750" i="1" kern="1200" dirty="0">
                <a:solidFill>
                  <a:schemeClr val="bg1"/>
                </a:solidFill>
                <a:effectLst/>
                <a:latin typeface="+mn-lt"/>
                <a:ea typeface="+mn-ea"/>
                <a:cs typeface="+mn-cs"/>
              </a:rPr>
              <a:t>making any</a:t>
            </a:r>
            <a:r>
              <a:rPr lang="en-US" sz="750" kern="1200" dirty="0">
                <a:solidFill>
                  <a:schemeClr val="bg1"/>
                </a:solidFill>
                <a:effectLst/>
                <a:latin typeface="+mn-lt"/>
                <a:ea typeface="+mn-ea"/>
                <a:cs typeface="+mn-cs"/>
              </a:rPr>
              <a:t> financial decisions </a:t>
            </a:r>
            <a:r>
              <a:rPr lang="en-US" sz="750" i="1" kern="1200" dirty="0">
                <a:solidFill>
                  <a:schemeClr val="bg1"/>
                </a:solidFill>
                <a:effectLst/>
                <a:latin typeface="+mn-lt"/>
                <a:ea typeface="+mn-ea"/>
                <a:cs typeface="+mn-cs"/>
              </a:rPr>
              <a:t>based on the information presented</a:t>
            </a:r>
            <a:r>
              <a:rPr lang="en-US" sz="750" kern="1200" dirty="0">
                <a:solidFill>
                  <a:schemeClr val="bg1"/>
                </a:solidFill>
                <a:effectLst/>
                <a:latin typeface="+mn-lt"/>
                <a:ea typeface="+mn-ea"/>
                <a:cs typeface="+mn-cs"/>
              </a:rPr>
              <a:t>.  </a:t>
            </a:r>
            <a:r>
              <a:rPr lang="en-US" sz="750" i="1" kern="1200" dirty="0">
                <a:solidFill>
                  <a:schemeClr val="bg1"/>
                </a:solidFill>
                <a:effectLst/>
                <a:latin typeface="+mn-lt"/>
                <a:ea typeface="+mn-ea"/>
                <a:cs typeface="+mn-cs"/>
              </a:rPr>
              <a:t>Accordingly, </a:t>
            </a:r>
            <a:r>
              <a:rPr lang="en-US" sz="750" kern="1200" dirty="0">
                <a:solidFill>
                  <a:schemeClr val="bg1"/>
                </a:solidFill>
                <a:effectLst/>
                <a:latin typeface="+mn-lt"/>
                <a:ea typeface="+mn-ea"/>
                <a:cs typeface="+mn-cs"/>
              </a:rPr>
              <a:t>USSEC </a:t>
            </a:r>
            <a:r>
              <a:rPr lang="en-US" sz="750" i="1" kern="1200" dirty="0">
                <a:solidFill>
                  <a:schemeClr val="bg1"/>
                </a:solidFill>
                <a:effectLst/>
                <a:latin typeface="+mn-lt"/>
                <a:ea typeface="+mn-ea"/>
                <a:cs typeface="+mn-cs"/>
              </a:rPr>
              <a:t>will not accept any </a:t>
            </a:r>
            <a:r>
              <a:rPr lang="en-US" sz="750" kern="1200" dirty="0">
                <a:solidFill>
                  <a:schemeClr val="bg1"/>
                </a:solidFill>
                <a:effectLst/>
                <a:latin typeface="+mn-lt"/>
                <a:ea typeface="+mn-ea"/>
                <a:cs typeface="+mn-cs"/>
              </a:rPr>
              <a:t>liability</a:t>
            </a:r>
            <a:r>
              <a:rPr lang="en-US" sz="750" i="1" kern="1200" dirty="0">
                <a:solidFill>
                  <a:schemeClr val="bg1"/>
                </a:solidFill>
                <a:effectLst/>
                <a:latin typeface="+mn-lt"/>
                <a:ea typeface="+mn-ea"/>
                <a:cs typeface="+mn-cs"/>
              </a:rPr>
              <a:t> stemming from </a:t>
            </a:r>
            <a:r>
              <a:rPr lang="en-US" sz="750" kern="1200" dirty="0">
                <a:solidFill>
                  <a:schemeClr val="bg1"/>
                </a:solidFill>
                <a:effectLst/>
                <a:latin typeface="+mn-lt"/>
                <a:ea typeface="+mn-ea"/>
                <a:cs typeface="+mn-cs"/>
              </a:rPr>
              <a:t>the information</a:t>
            </a:r>
            <a:r>
              <a:rPr lang="en-US" sz="750" i="1" kern="1200" dirty="0">
                <a:solidFill>
                  <a:schemeClr val="bg1"/>
                </a:solidFill>
                <a:effectLst/>
                <a:latin typeface="+mn-lt"/>
                <a:ea typeface="+mn-ea"/>
                <a:cs typeface="+mn-cs"/>
              </a:rPr>
              <a:t> contained in this presentation.</a:t>
            </a:r>
            <a:endParaRPr lang="en-US" sz="750" kern="1200" dirty="0">
              <a:solidFill>
                <a:schemeClr val="bg1"/>
              </a:solidFill>
              <a:effectLst/>
              <a:latin typeface="+mn-lt"/>
              <a:ea typeface="+mn-ea"/>
              <a:cs typeface="+mn-cs"/>
            </a:endParaRPr>
          </a:p>
          <a:p>
            <a:endParaRPr lang="en-US" sz="750" dirty="0">
              <a:solidFill>
                <a:schemeClr val="bg1"/>
              </a:solidFill>
            </a:endParaRPr>
          </a:p>
        </p:txBody>
      </p:sp>
      <p:pic>
        <p:nvPicPr>
          <p:cNvPr id="12" name="Picture 11" descr="tri-logo_20.png"/>
          <p:cNvPicPr>
            <a:picLocks noChangeAspect="1"/>
          </p:cNvPicPr>
          <p:nvPr/>
        </p:nvPicPr>
        <p:blipFill rotWithShape="1">
          <a:blip r:embed="rId6">
            <a:extLst>
              <a:ext uri="{28A0092B-C50C-407E-A947-70E740481C1C}">
                <a14:useLocalDpi xmlns:a14="http://schemas.microsoft.com/office/drawing/2010/main" val="0"/>
              </a:ext>
            </a:extLst>
          </a:blip>
          <a:srcRect l="33472" b="-5646"/>
          <a:stretch/>
        </p:blipFill>
        <p:spPr>
          <a:xfrm>
            <a:off x="10600764" y="6539614"/>
            <a:ext cx="997338" cy="307180"/>
          </a:xfrm>
          <a:prstGeom prst="rect">
            <a:avLst/>
          </a:prstGeom>
        </p:spPr>
      </p:pic>
    </p:spTree>
    <p:extLst>
      <p:ext uri="{BB962C8B-B14F-4D97-AF65-F5344CB8AC3E}">
        <p14:creationId xmlns:p14="http://schemas.microsoft.com/office/powerpoint/2010/main" val="27655901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40"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273652"/>
            <a:ext cx="12192000" cy="5843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 name="Title Placeholder 1"/>
          <p:cNvSpPr>
            <a:spLocks noGrp="1"/>
          </p:cNvSpPr>
          <p:nvPr>
            <p:ph type="title"/>
          </p:nvPr>
        </p:nvSpPr>
        <p:spPr>
          <a:xfrm>
            <a:off x="609600" y="1017498"/>
            <a:ext cx="10972800" cy="1143000"/>
          </a:xfrm>
          <a:prstGeom prst="rect">
            <a:avLst/>
          </a:prstGeom>
        </p:spPr>
        <p:txBody>
          <a:bodyPr vert="horz" lIns="130622" tIns="65311" rIns="130622" bIns="65311" rtlCol="0" anchor="ctr">
            <a:normAutofit/>
          </a:bodyPr>
          <a:lstStyle/>
          <a:p>
            <a:r>
              <a:rPr lang="en-US"/>
              <a:t>Click to edit Master title style</a:t>
            </a:r>
            <a:endParaRPr lang="en-US" dirty="0"/>
          </a:p>
        </p:txBody>
      </p:sp>
      <p:pic>
        <p:nvPicPr>
          <p:cNvPr id="7" name="Picture 6" descr="ForAGrowingWorld_06.jpg"/>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8481578" y="326484"/>
            <a:ext cx="3100823" cy="392913"/>
          </a:xfrm>
          <a:prstGeom prst="rect">
            <a:avLst/>
          </a:prstGeom>
        </p:spPr>
      </p:pic>
      <p:sp>
        <p:nvSpPr>
          <p:cNvPr id="11" name="Text Placeholder 2"/>
          <p:cNvSpPr>
            <a:spLocks noGrp="1"/>
          </p:cNvSpPr>
          <p:nvPr>
            <p:ph type="body" idx="1"/>
          </p:nvPr>
        </p:nvSpPr>
        <p:spPr>
          <a:xfrm>
            <a:off x="609600" y="2426229"/>
            <a:ext cx="10972800" cy="3550490"/>
          </a:xfrm>
          <a:prstGeom prst="rect">
            <a:avLst/>
          </a:prstGeom>
        </p:spPr>
        <p:txBody>
          <a:bodyPr vert="horz" lIns="130622" tIns="65311" rIns="130622" bIns="653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A close up of text on a black background&#10;&#10;Description automatically generated">
            <a:extLst>
              <a:ext uri="{FF2B5EF4-FFF2-40B4-BE49-F238E27FC236}">
                <a16:creationId xmlns:a16="http://schemas.microsoft.com/office/drawing/2014/main" id="{C65B8895-D582-F84B-893A-E23C48604F02}"/>
              </a:ext>
            </a:extLst>
          </p:cNvPr>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612141" y="6341779"/>
            <a:ext cx="720090" cy="434649"/>
          </a:xfrm>
          <a:prstGeom prst="rect">
            <a:avLst/>
          </a:prstGeom>
        </p:spPr>
      </p:pic>
      <p:pic>
        <p:nvPicPr>
          <p:cNvPr id="6" name="Picture 5" descr="A picture containing plate&#10;&#10;Description automatically generated">
            <a:extLst>
              <a:ext uri="{FF2B5EF4-FFF2-40B4-BE49-F238E27FC236}">
                <a16:creationId xmlns:a16="http://schemas.microsoft.com/office/drawing/2014/main" id="{BAD7298A-2046-EA40-B1E8-23E53C24683E}"/>
              </a:ext>
            </a:extLst>
          </p:cNvPr>
          <p:cNvPicPr>
            <a:picLocks noChangeAspect="1"/>
          </p:cNvPicPr>
          <p:nvPr userDrawn="1"/>
        </p:nvPicPr>
        <p:blipFill rotWithShape="1">
          <a:blip r:embed="rId40">
            <a:extLst>
              <a:ext uri="{28A0092B-C50C-407E-A947-70E740481C1C}">
                <a14:useLocalDpi xmlns:a14="http://schemas.microsoft.com/office/drawing/2010/main" val="0"/>
              </a:ext>
            </a:extLst>
          </a:blip>
          <a:srcRect b="14270"/>
          <a:stretch/>
        </p:blipFill>
        <p:spPr>
          <a:xfrm>
            <a:off x="1558925" y="6416675"/>
            <a:ext cx="743161" cy="387350"/>
          </a:xfrm>
          <a:prstGeom prst="rect">
            <a:avLst/>
          </a:prstGeom>
        </p:spPr>
      </p:pic>
      <p:pic>
        <p:nvPicPr>
          <p:cNvPr id="12" name="Picture 11" descr="A close up of a logo&#10;&#10;Description automatically generated">
            <a:extLst>
              <a:ext uri="{FF2B5EF4-FFF2-40B4-BE49-F238E27FC236}">
                <a16:creationId xmlns:a16="http://schemas.microsoft.com/office/drawing/2014/main" id="{ED9C1648-39BC-E94B-A1DD-1B72833F82ED}"/>
              </a:ext>
            </a:extLst>
          </p:cNvPr>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609599" y="329032"/>
            <a:ext cx="1036321" cy="367727"/>
          </a:xfrm>
          <a:prstGeom prst="rect">
            <a:avLst/>
          </a:prstGeom>
        </p:spPr>
      </p:pic>
    </p:spTree>
    <p:extLst>
      <p:ext uri="{BB962C8B-B14F-4D97-AF65-F5344CB8AC3E}">
        <p14:creationId xmlns:p14="http://schemas.microsoft.com/office/powerpoint/2010/main" val="2791272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p:txStyles>
    <p:titleStyle>
      <a:lvl1pPr algn="l" defTabSz="544237" rtl="0" eaLnBrk="1" latinLnBrk="0" hangingPunct="1">
        <a:spcBef>
          <a:spcPct val="0"/>
        </a:spcBef>
        <a:buNone/>
        <a:defRPr sz="3750" kern="1200">
          <a:solidFill>
            <a:schemeClr val="accent1"/>
          </a:solidFill>
          <a:latin typeface="Verdana"/>
          <a:ea typeface="+mj-ea"/>
          <a:cs typeface="Verdana"/>
        </a:defRPr>
      </a:lvl1pPr>
    </p:titleStyle>
    <p:bodyStyle>
      <a:lvl1pPr marL="408178" indent="-408178" algn="l" defTabSz="544237" rtl="0" eaLnBrk="1" latinLnBrk="0" hangingPunct="1">
        <a:spcBef>
          <a:spcPct val="20000"/>
        </a:spcBef>
        <a:buFont typeface="Arial"/>
        <a:buChar char="•"/>
        <a:defRPr sz="2500" kern="1200">
          <a:solidFill>
            <a:schemeClr val="tx1"/>
          </a:solidFill>
          <a:latin typeface="Verdana"/>
          <a:ea typeface="+mn-ea"/>
          <a:cs typeface="Verdana"/>
        </a:defRPr>
      </a:lvl1pPr>
      <a:lvl2pPr marL="884385" indent="-340148" algn="l" defTabSz="544237" rtl="0" eaLnBrk="1" latinLnBrk="0" hangingPunct="1">
        <a:spcBef>
          <a:spcPct val="20000"/>
        </a:spcBef>
        <a:buFont typeface="Arial"/>
        <a:buChar char="–"/>
        <a:defRPr sz="2167" kern="1200">
          <a:solidFill>
            <a:schemeClr val="tx1"/>
          </a:solidFill>
          <a:latin typeface="Verdana"/>
          <a:ea typeface="+mn-ea"/>
          <a:cs typeface="Verdana"/>
        </a:defRPr>
      </a:lvl2pPr>
      <a:lvl3pPr marL="1360592" indent="-272118" algn="l" defTabSz="544237" rtl="0" eaLnBrk="1" latinLnBrk="0" hangingPunct="1">
        <a:spcBef>
          <a:spcPct val="20000"/>
        </a:spcBef>
        <a:buFont typeface="Arial"/>
        <a:buChar char="•"/>
        <a:defRPr sz="1833" kern="1200">
          <a:solidFill>
            <a:schemeClr val="tx1"/>
          </a:solidFill>
          <a:latin typeface="Verdana"/>
          <a:ea typeface="+mn-ea"/>
          <a:cs typeface="Verdana"/>
        </a:defRPr>
      </a:lvl3pPr>
      <a:lvl4pPr marL="1904829" indent="-272118" algn="l" defTabSz="544237" rtl="0" eaLnBrk="1" latinLnBrk="0" hangingPunct="1">
        <a:spcBef>
          <a:spcPct val="20000"/>
        </a:spcBef>
        <a:buFont typeface="Arial"/>
        <a:buChar char="–"/>
        <a:defRPr sz="1500" kern="1200">
          <a:solidFill>
            <a:schemeClr val="tx1"/>
          </a:solidFill>
          <a:latin typeface="Verdana"/>
          <a:ea typeface="+mn-ea"/>
          <a:cs typeface="Verdana"/>
        </a:defRPr>
      </a:lvl4pPr>
      <a:lvl5pPr marL="2449065" indent="-272118" algn="l" defTabSz="544237" rtl="0" eaLnBrk="1" latinLnBrk="0" hangingPunct="1">
        <a:spcBef>
          <a:spcPct val="20000"/>
        </a:spcBef>
        <a:buFont typeface="Arial"/>
        <a:buChar char="»"/>
        <a:defRPr sz="1500" kern="1200">
          <a:solidFill>
            <a:schemeClr val="tx1"/>
          </a:solidFill>
          <a:latin typeface="Verdana"/>
          <a:ea typeface="+mn-ea"/>
          <a:cs typeface="Verdana"/>
        </a:defRPr>
      </a:lvl5pPr>
      <a:lvl6pPr marL="2993302" indent="-272118" algn="l" defTabSz="544237" rtl="0" eaLnBrk="1" latinLnBrk="0" hangingPunct="1">
        <a:spcBef>
          <a:spcPct val="20000"/>
        </a:spcBef>
        <a:buFont typeface="Arial"/>
        <a:buChar char="•"/>
        <a:defRPr sz="2417" kern="1200">
          <a:solidFill>
            <a:schemeClr val="tx1"/>
          </a:solidFill>
          <a:latin typeface="+mn-lt"/>
          <a:ea typeface="+mn-ea"/>
          <a:cs typeface="+mn-cs"/>
        </a:defRPr>
      </a:lvl6pPr>
      <a:lvl7pPr marL="3537538" indent="-272118" algn="l" defTabSz="544237" rtl="0" eaLnBrk="1" latinLnBrk="0" hangingPunct="1">
        <a:spcBef>
          <a:spcPct val="20000"/>
        </a:spcBef>
        <a:buFont typeface="Arial"/>
        <a:buChar char="•"/>
        <a:defRPr sz="2417" kern="1200">
          <a:solidFill>
            <a:schemeClr val="tx1"/>
          </a:solidFill>
          <a:latin typeface="+mn-lt"/>
          <a:ea typeface="+mn-ea"/>
          <a:cs typeface="+mn-cs"/>
        </a:defRPr>
      </a:lvl7pPr>
      <a:lvl8pPr marL="4081776" indent="-272118" algn="l" defTabSz="544237" rtl="0" eaLnBrk="1" latinLnBrk="0" hangingPunct="1">
        <a:spcBef>
          <a:spcPct val="20000"/>
        </a:spcBef>
        <a:buFont typeface="Arial"/>
        <a:buChar char="•"/>
        <a:defRPr sz="2417" kern="1200">
          <a:solidFill>
            <a:schemeClr val="tx1"/>
          </a:solidFill>
          <a:latin typeface="+mn-lt"/>
          <a:ea typeface="+mn-ea"/>
          <a:cs typeface="+mn-cs"/>
        </a:defRPr>
      </a:lvl8pPr>
      <a:lvl9pPr marL="4626012" indent="-272118" algn="l" defTabSz="544237" rtl="0" eaLnBrk="1" latinLnBrk="0" hangingPunct="1">
        <a:spcBef>
          <a:spcPct val="20000"/>
        </a:spcBef>
        <a:buFont typeface="Arial"/>
        <a:buChar char="•"/>
        <a:defRPr sz="2417" kern="1200">
          <a:solidFill>
            <a:schemeClr val="tx1"/>
          </a:solidFill>
          <a:latin typeface="+mn-lt"/>
          <a:ea typeface="+mn-ea"/>
          <a:cs typeface="+mn-cs"/>
        </a:defRPr>
      </a:lvl9pPr>
    </p:bodyStyle>
    <p:otherStyle>
      <a:defPPr>
        <a:defRPr lang="en-US"/>
      </a:defPPr>
      <a:lvl1pPr marL="0" algn="l" defTabSz="544237" rtl="0" eaLnBrk="1" latinLnBrk="0" hangingPunct="1">
        <a:defRPr sz="2167" kern="1200">
          <a:solidFill>
            <a:schemeClr val="tx1"/>
          </a:solidFill>
          <a:latin typeface="+mn-lt"/>
          <a:ea typeface="+mn-ea"/>
          <a:cs typeface="+mn-cs"/>
        </a:defRPr>
      </a:lvl1pPr>
      <a:lvl2pPr marL="544237" algn="l" defTabSz="544237" rtl="0" eaLnBrk="1" latinLnBrk="0" hangingPunct="1">
        <a:defRPr sz="2167" kern="1200">
          <a:solidFill>
            <a:schemeClr val="tx1"/>
          </a:solidFill>
          <a:latin typeface="+mn-lt"/>
          <a:ea typeface="+mn-ea"/>
          <a:cs typeface="+mn-cs"/>
        </a:defRPr>
      </a:lvl2pPr>
      <a:lvl3pPr marL="1088473" algn="l" defTabSz="544237" rtl="0" eaLnBrk="1" latinLnBrk="0" hangingPunct="1">
        <a:defRPr sz="2167" kern="1200">
          <a:solidFill>
            <a:schemeClr val="tx1"/>
          </a:solidFill>
          <a:latin typeface="+mn-lt"/>
          <a:ea typeface="+mn-ea"/>
          <a:cs typeface="+mn-cs"/>
        </a:defRPr>
      </a:lvl3pPr>
      <a:lvl4pPr marL="1632711" algn="l" defTabSz="544237" rtl="0" eaLnBrk="1" latinLnBrk="0" hangingPunct="1">
        <a:defRPr sz="2167" kern="1200">
          <a:solidFill>
            <a:schemeClr val="tx1"/>
          </a:solidFill>
          <a:latin typeface="+mn-lt"/>
          <a:ea typeface="+mn-ea"/>
          <a:cs typeface="+mn-cs"/>
        </a:defRPr>
      </a:lvl4pPr>
      <a:lvl5pPr marL="2176947" algn="l" defTabSz="544237" rtl="0" eaLnBrk="1" latinLnBrk="0" hangingPunct="1">
        <a:defRPr sz="2167" kern="1200">
          <a:solidFill>
            <a:schemeClr val="tx1"/>
          </a:solidFill>
          <a:latin typeface="+mn-lt"/>
          <a:ea typeface="+mn-ea"/>
          <a:cs typeface="+mn-cs"/>
        </a:defRPr>
      </a:lvl5pPr>
      <a:lvl6pPr marL="2721184" algn="l" defTabSz="544237" rtl="0" eaLnBrk="1" latinLnBrk="0" hangingPunct="1">
        <a:defRPr sz="2167" kern="1200">
          <a:solidFill>
            <a:schemeClr val="tx1"/>
          </a:solidFill>
          <a:latin typeface="+mn-lt"/>
          <a:ea typeface="+mn-ea"/>
          <a:cs typeface="+mn-cs"/>
        </a:defRPr>
      </a:lvl6pPr>
      <a:lvl7pPr marL="3265420" algn="l" defTabSz="544237" rtl="0" eaLnBrk="1" latinLnBrk="0" hangingPunct="1">
        <a:defRPr sz="2167" kern="1200">
          <a:solidFill>
            <a:schemeClr val="tx1"/>
          </a:solidFill>
          <a:latin typeface="+mn-lt"/>
          <a:ea typeface="+mn-ea"/>
          <a:cs typeface="+mn-cs"/>
        </a:defRPr>
      </a:lvl7pPr>
      <a:lvl8pPr marL="3809657" algn="l" defTabSz="544237" rtl="0" eaLnBrk="1" latinLnBrk="0" hangingPunct="1">
        <a:defRPr sz="2167" kern="1200">
          <a:solidFill>
            <a:schemeClr val="tx1"/>
          </a:solidFill>
          <a:latin typeface="+mn-lt"/>
          <a:ea typeface="+mn-ea"/>
          <a:cs typeface="+mn-cs"/>
        </a:defRPr>
      </a:lvl8pPr>
      <a:lvl9pPr marL="4353894" algn="l" defTabSz="544237" rtl="0" eaLnBrk="1" latinLnBrk="0" hangingPunct="1">
        <a:defRPr sz="21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A63C92-BECA-47E6-933E-03F1D70E853F}"/>
              </a:ext>
            </a:extLst>
          </p:cNvPr>
          <p:cNvSpPr>
            <a:spLocks noGrp="1"/>
          </p:cNvSpPr>
          <p:nvPr>
            <p:ph type="ctrTitle"/>
          </p:nvPr>
        </p:nvSpPr>
        <p:spPr/>
        <p:txBody>
          <a:bodyPr/>
          <a:lstStyle/>
          <a:p>
            <a:r>
              <a:rPr lang="en-US" dirty="0"/>
              <a:t>November 10 WASDE Recap</a:t>
            </a:r>
          </a:p>
        </p:txBody>
      </p:sp>
      <p:sp>
        <p:nvSpPr>
          <p:cNvPr id="2" name="Subtitle 1">
            <a:extLst>
              <a:ext uri="{FF2B5EF4-FFF2-40B4-BE49-F238E27FC236}">
                <a16:creationId xmlns:a16="http://schemas.microsoft.com/office/drawing/2014/main" id="{A4A52B82-FD3C-4431-95D6-216E8F12F771}"/>
              </a:ext>
            </a:extLst>
          </p:cNvPr>
          <p:cNvSpPr>
            <a:spLocks noGrp="1"/>
          </p:cNvSpPr>
          <p:nvPr>
            <p:ph type="subTitle" idx="1"/>
          </p:nvPr>
        </p:nvSpPr>
        <p:spPr/>
        <p:txBody>
          <a:bodyPr/>
          <a:lstStyle/>
          <a:p>
            <a:r>
              <a:rPr lang="en-US" dirty="0"/>
              <a:t>Mac Marshall, VP Market Intelligence, USB/USSEC</a:t>
            </a:r>
          </a:p>
        </p:txBody>
      </p:sp>
    </p:spTree>
    <p:extLst>
      <p:ext uri="{BB962C8B-B14F-4D97-AF65-F5344CB8AC3E}">
        <p14:creationId xmlns:p14="http://schemas.microsoft.com/office/powerpoint/2010/main" val="4007849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31392-B276-4953-818B-40C1CF214DC7}"/>
              </a:ext>
            </a:extLst>
          </p:cNvPr>
          <p:cNvSpPr>
            <a:spLocks noGrp="1"/>
          </p:cNvSpPr>
          <p:nvPr>
            <p:ph type="title"/>
          </p:nvPr>
        </p:nvSpPr>
        <p:spPr/>
        <p:txBody>
          <a:bodyPr>
            <a:normAutofit/>
          </a:bodyPr>
          <a:lstStyle/>
          <a:p>
            <a:r>
              <a:rPr lang="en-US" dirty="0"/>
              <a:t>Key Revisions to Soy Complex for November</a:t>
            </a:r>
          </a:p>
        </p:txBody>
      </p:sp>
      <p:sp>
        <p:nvSpPr>
          <p:cNvPr id="3" name="Content Placeholder 2">
            <a:extLst>
              <a:ext uri="{FF2B5EF4-FFF2-40B4-BE49-F238E27FC236}">
                <a16:creationId xmlns:a16="http://schemas.microsoft.com/office/drawing/2014/main" id="{F7F3A9FF-32FF-44FC-BAF5-0C25878A4197}"/>
              </a:ext>
            </a:extLst>
          </p:cNvPr>
          <p:cNvSpPr>
            <a:spLocks noGrp="1"/>
          </p:cNvSpPr>
          <p:nvPr>
            <p:ph sz="half" idx="1"/>
          </p:nvPr>
        </p:nvSpPr>
        <p:spPr>
          <a:xfrm>
            <a:off x="609600" y="2072640"/>
            <a:ext cx="5397795" cy="3888834"/>
          </a:xfrm>
        </p:spPr>
        <p:txBody>
          <a:bodyPr>
            <a:normAutofit fontScale="77500" lnSpcReduction="20000"/>
          </a:bodyPr>
          <a:lstStyle/>
          <a:p>
            <a:pPr marL="0" indent="0">
              <a:buNone/>
            </a:pPr>
            <a:r>
              <a:rPr lang="en-US" b="1" u="sng" dirty="0"/>
              <a:t>United States</a:t>
            </a:r>
          </a:p>
          <a:p>
            <a:r>
              <a:rPr lang="en-US" dirty="0"/>
              <a:t>20/21</a:t>
            </a:r>
          </a:p>
          <a:p>
            <a:pPr marL="1069467" lvl="1" indent="-457200">
              <a:buFont typeface="+mj-lt"/>
              <a:buAutoNum type="arabicPeriod"/>
            </a:pPr>
            <a:r>
              <a:rPr lang="en-US" dirty="0"/>
              <a:t>Yield revised down by 1.2 </a:t>
            </a:r>
            <a:r>
              <a:rPr lang="en-US" dirty="0" err="1"/>
              <a:t>bu</a:t>
            </a:r>
            <a:r>
              <a:rPr lang="en-US" dirty="0"/>
              <a:t>/ac to 50.7 </a:t>
            </a:r>
            <a:r>
              <a:rPr lang="en-US" dirty="0" err="1"/>
              <a:t>bu</a:t>
            </a:r>
            <a:r>
              <a:rPr lang="en-US" dirty="0"/>
              <a:t>/ac – net impact is 98 m </a:t>
            </a:r>
            <a:r>
              <a:rPr lang="en-US" dirty="0" err="1"/>
              <a:t>bu</a:t>
            </a:r>
            <a:r>
              <a:rPr lang="en-US" dirty="0"/>
              <a:t> (2.7 MMT) reduction in crop size to </a:t>
            </a:r>
            <a:r>
              <a:rPr lang="en-US"/>
              <a:t>4.170 b </a:t>
            </a:r>
            <a:r>
              <a:rPr lang="en-US" dirty="0" err="1"/>
              <a:t>bu</a:t>
            </a:r>
            <a:r>
              <a:rPr lang="en-US" dirty="0"/>
              <a:t> (113.5 MMT)</a:t>
            </a:r>
          </a:p>
          <a:p>
            <a:pPr marL="1069467" lvl="1" indent="-457200">
              <a:buFont typeface="+mj-lt"/>
              <a:buAutoNum type="arabicPeriod"/>
            </a:pPr>
            <a:r>
              <a:rPr lang="en-US" dirty="0"/>
              <a:t>Ending stocks revised down by 100 m </a:t>
            </a:r>
            <a:r>
              <a:rPr lang="en-US" dirty="0" err="1"/>
              <a:t>bu</a:t>
            </a:r>
            <a:r>
              <a:rPr lang="en-US" dirty="0"/>
              <a:t> (2.7 MMT) to 190 m </a:t>
            </a:r>
            <a:r>
              <a:rPr lang="en-US" dirty="0" err="1"/>
              <a:t>bu</a:t>
            </a:r>
            <a:r>
              <a:rPr lang="en-US" dirty="0"/>
              <a:t> (5.2 MMT) – </a:t>
            </a:r>
            <a:r>
              <a:rPr lang="en-US" i="1" dirty="0"/>
              <a:t>approx. 15 days’ use; lowest since MY 13/14</a:t>
            </a:r>
          </a:p>
          <a:p>
            <a:pPr marL="1069467" lvl="1" indent="-457200">
              <a:buFont typeface="+mj-lt"/>
              <a:buAutoNum type="arabicPeriod"/>
            </a:pPr>
            <a:r>
              <a:rPr lang="en-US" dirty="0"/>
              <a:t>Marketing year avg price revised up by $0.60/</a:t>
            </a:r>
            <a:r>
              <a:rPr lang="en-US" dirty="0" err="1"/>
              <a:t>bu</a:t>
            </a:r>
            <a:r>
              <a:rPr lang="en-US" dirty="0"/>
              <a:t> to $10.40/</a:t>
            </a:r>
            <a:r>
              <a:rPr lang="en-US" dirty="0" err="1"/>
              <a:t>bu</a:t>
            </a:r>
            <a:r>
              <a:rPr lang="en-US" dirty="0"/>
              <a:t> – highest estimate since July 2014</a:t>
            </a:r>
          </a:p>
          <a:p>
            <a:pPr marL="1069467" lvl="1" indent="-457200">
              <a:buFont typeface="+mj-lt"/>
              <a:buAutoNum type="arabicPeriod"/>
            </a:pPr>
            <a:r>
              <a:rPr lang="en-US" dirty="0"/>
              <a:t>SBM price up by $20/ST to $335/ST</a:t>
            </a:r>
          </a:p>
          <a:p>
            <a:pPr marL="1069467" lvl="1" indent="-457200">
              <a:buFont typeface="+mj-lt"/>
              <a:buAutoNum type="arabicPeriod"/>
            </a:pPr>
            <a:r>
              <a:rPr lang="en-US" dirty="0"/>
              <a:t>SBO price up $2/CWT to $34.50/CWT</a:t>
            </a:r>
          </a:p>
        </p:txBody>
      </p:sp>
      <p:sp>
        <p:nvSpPr>
          <p:cNvPr id="4" name="Content Placeholder 3">
            <a:extLst>
              <a:ext uri="{FF2B5EF4-FFF2-40B4-BE49-F238E27FC236}">
                <a16:creationId xmlns:a16="http://schemas.microsoft.com/office/drawing/2014/main" id="{52AEB070-CD80-4AAB-84CC-48BE6A53CAAE}"/>
              </a:ext>
            </a:extLst>
          </p:cNvPr>
          <p:cNvSpPr>
            <a:spLocks noGrp="1"/>
          </p:cNvSpPr>
          <p:nvPr>
            <p:ph sz="half" idx="2"/>
          </p:nvPr>
        </p:nvSpPr>
        <p:spPr>
          <a:xfrm>
            <a:off x="6172200" y="2072639"/>
            <a:ext cx="5562600" cy="3888835"/>
          </a:xfrm>
        </p:spPr>
        <p:txBody>
          <a:bodyPr>
            <a:normAutofit fontScale="77500" lnSpcReduction="20000"/>
          </a:bodyPr>
          <a:lstStyle/>
          <a:p>
            <a:pPr marL="0" indent="0">
              <a:buNone/>
            </a:pPr>
            <a:r>
              <a:rPr lang="en-US" b="1" u="sng" dirty="0"/>
              <a:t>International</a:t>
            </a:r>
          </a:p>
          <a:p>
            <a:r>
              <a:rPr lang="en-US" dirty="0"/>
              <a:t>20/21</a:t>
            </a:r>
          </a:p>
          <a:p>
            <a:pPr marL="1001437" lvl="1" indent="-457200">
              <a:buFont typeface="+mj-lt"/>
              <a:buAutoNum type="arabicPeriod"/>
            </a:pPr>
            <a:r>
              <a:rPr lang="en-US" dirty="0"/>
              <a:t>World ending stocks revised down 2.18 MMT to 86.52 MMT (51 day carryout – lowest since MY 12/13)</a:t>
            </a:r>
          </a:p>
          <a:p>
            <a:pPr marL="1001437" lvl="1" indent="-457200">
              <a:buFont typeface="+mj-lt"/>
              <a:buAutoNum type="arabicPeriod"/>
            </a:pPr>
            <a:r>
              <a:rPr lang="en-US" dirty="0"/>
              <a:t>China inventories up 1.1 MMT on higher 19/20 imports and carryout to 20/21</a:t>
            </a:r>
          </a:p>
          <a:p>
            <a:pPr marL="1001437" lvl="1" indent="-457200">
              <a:buFont typeface="+mj-lt"/>
              <a:buAutoNum type="arabicPeriod"/>
            </a:pPr>
            <a:r>
              <a:rPr lang="en-US" dirty="0"/>
              <a:t>No revisions to Brazilian production; Argentina production revised down 2.5 MMT to 51 MMT</a:t>
            </a:r>
          </a:p>
          <a:p>
            <a:pPr marL="1001437" lvl="1" indent="-457200">
              <a:buFont typeface="+mj-lt"/>
              <a:buAutoNum type="arabicPeriod"/>
            </a:pPr>
            <a:r>
              <a:rPr lang="en-US" dirty="0"/>
              <a:t>Argentine crush revised down by 2 MMT</a:t>
            </a:r>
          </a:p>
          <a:p>
            <a:pPr marL="1001437" lvl="1" indent="-457200">
              <a:buFont typeface="+mj-lt"/>
              <a:buAutoNum type="arabicPeriod"/>
            </a:pPr>
            <a:r>
              <a:rPr lang="en-US" dirty="0"/>
              <a:t>EU SBM imports down 800 TMT; soybean imports up 500 TMT</a:t>
            </a:r>
            <a:endParaRPr lang="en-US" dirty="0">
              <a:highlight>
                <a:srgbClr val="FFFF00"/>
              </a:highlight>
            </a:endParaRPr>
          </a:p>
        </p:txBody>
      </p:sp>
      <p:sp>
        <p:nvSpPr>
          <p:cNvPr id="6" name="TextBox 5">
            <a:extLst>
              <a:ext uri="{FF2B5EF4-FFF2-40B4-BE49-F238E27FC236}">
                <a16:creationId xmlns:a16="http://schemas.microsoft.com/office/drawing/2014/main" id="{8815B26A-16BC-4F4E-924B-5D19E01CAB8B}"/>
              </a:ext>
            </a:extLst>
          </p:cNvPr>
          <p:cNvSpPr txBox="1"/>
          <p:nvPr/>
        </p:nvSpPr>
        <p:spPr>
          <a:xfrm>
            <a:off x="762000" y="5961474"/>
            <a:ext cx="5181600" cy="307777"/>
          </a:xfrm>
          <a:prstGeom prst="rect">
            <a:avLst/>
          </a:prstGeom>
          <a:noFill/>
        </p:spPr>
        <p:txBody>
          <a:bodyPr wrap="square" rtlCol="0">
            <a:spAutoFit/>
          </a:bodyPr>
          <a:lstStyle/>
          <a:p>
            <a:pPr marL="0" marR="0" lvl="0" indent="0" algn="l" defTabSz="65311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1E1E0A"/>
                </a:solidFill>
                <a:effectLst/>
                <a:uLnTx/>
                <a:uFillTx/>
                <a:latin typeface="Arial"/>
                <a:ea typeface="+mn-ea"/>
                <a:cs typeface="+mn-cs"/>
              </a:rPr>
              <a:t>Data Source: USDA PSD, updated </a:t>
            </a:r>
            <a:r>
              <a:rPr lang="en-US" sz="1400" i="1" dirty="0" err="1">
                <a:solidFill>
                  <a:srgbClr val="1E1E0A"/>
                </a:solidFill>
                <a:latin typeface="Arial"/>
              </a:rPr>
              <a:t>Novemb</a:t>
            </a:r>
            <a:r>
              <a:rPr kumimoji="0" lang="en-US" sz="1400" b="0" i="1" u="none" strike="noStrike" kern="1200" cap="none" spc="0" normalizeH="0" baseline="0" noProof="0" dirty="0">
                <a:ln>
                  <a:noFill/>
                </a:ln>
                <a:solidFill>
                  <a:srgbClr val="1E1E0A"/>
                </a:solidFill>
                <a:effectLst/>
                <a:uLnTx/>
                <a:uFillTx/>
                <a:latin typeface="Arial"/>
                <a:ea typeface="+mn-ea"/>
                <a:cs typeface="+mn-cs"/>
              </a:rPr>
              <a:t>er 2020.</a:t>
            </a:r>
          </a:p>
        </p:txBody>
      </p:sp>
    </p:spTree>
    <p:extLst>
      <p:ext uri="{BB962C8B-B14F-4D97-AF65-F5344CB8AC3E}">
        <p14:creationId xmlns:p14="http://schemas.microsoft.com/office/powerpoint/2010/main" val="3587851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CF8A2-FB5E-49A1-96A8-6F58E17AB8ED}"/>
              </a:ext>
            </a:extLst>
          </p:cNvPr>
          <p:cNvSpPr>
            <a:spLocks noGrp="1"/>
          </p:cNvSpPr>
          <p:nvPr>
            <p:ph type="title"/>
          </p:nvPr>
        </p:nvSpPr>
        <p:spPr/>
        <p:txBody>
          <a:bodyPr>
            <a:normAutofit fontScale="90000"/>
          </a:bodyPr>
          <a:lstStyle/>
          <a:p>
            <a:r>
              <a:rPr lang="en-US" dirty="0"/>
              <a:t>November 10 WASDE – Prerelease Estimates</a:t>
            </a:r>
          </a:p>
        </p:txBody>
      </p:sp>
      <p:sp>
        <p:nvSpPr>
          <p:cNvPr id="5" name="Rectangle 4">
            <a:extLst>
              <a:ext uri="{FF2B5EF4-FFF2-40B4-BE49-F238E27FC236}">
                <a16:creationId xmlns:a16="http://schemas.microsoft.com/office/drawing/2014/main" id="{FF7E1C13-F792-4A2B-9DDB-E452785BFD3E}"/>
              </a:ext>
            </a:extLst>
          </p:cNvPr>
          <p:cNvSpPr/>
          <p:nvPr/>
        </p:nvSpPr>
        <p:spPr>
          <a:xfrm>
            <a:off x="4667795" y="6044549"/>
            <a:ext cx="1803507" cy="276999"/>
          </a:xfrm>
          <a:prstGeom prst="rect">
            <a:avLst/>
          </a:prstGeom>
        </p:spPr>
        <p:txBody>
          <a:bodyPr wrap="none">
            <a:spAutoFit/>
          </a:bodyPr>
          <a:lstStyle/>
          <a:p>
            <a:pPr marL="0" marR="0" lvl="0" indent="0" algn="l" defTabSz="65311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1E1E0A"/>
                </a:solidFill>
                <a:effectLst/>
                <a:uLnTx/>
                <a:uFillTx/>
                <a:latin typeface="Arial"/>
                <a:ea typeface="+mn-ea"/>
                <a:cs typeface="+mn-cs"/>
              </a:rPr>
              <a:t>Source: Refinitiv, USDA</a:t>
            </a:r>
          </a:p>
        </p:txBody>
      </p:sp>
      <p:graphicFrame>
        <p:nvGraphicFramePr>
          <p:cNvPr id="8" name="Content Placeholder 7">
            <a:extLst>
              <a:ext uri="{FF2B5EF4-FFF2-40B4-BE49-F238E27FC236}">
                <a16:creationId xmlns:a16="http://schemas.microsoft.com/office/drawing/2014/main" id="{492B6E90-4688-4AC4-AF27-32DA147EAA77}"/>
              </a:ext>
            </a:extLst>
          </p:cNvPr>
          <p:cNvGraphicFramePr>
            <a:graphicFrameLocks noGrp="1"/>
          </p:cNvGraphicFramePr>
          <p:nvPr>
            <p:ph idx="10"/>
            <p:extLst>
              <p:ext uri="{D42A27DB-BD31-4B8C-83A1-F6EECF244321}">
                <p14:modId xmlns:p14="http://schemas.microsoft.com/office/powerpoint/2010/main" val="2127733582"/>
              </p:ext>
            </p:extLst>
          </p:nvPr>
        </p:nvGraphicFramePr>
        <p:xfrm>
          <a:off x="6456363" y="2425700"/>
          <a:ext cx="5113337" cy="35512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a:extLst>
              <a:ext uri="{FF2B5EF4-FFF2-40B4-BE49-F238E27FC236}">
                <a16:creationId xmlns:a16="http://schemas.microsoft.com/office/drawing/2014/main" id="{D21226C4-E8B6-4E63-B10A-A0FCB0A97ADE}"/>
              </a:ext>
            </a:extLst>
          </p:cNvPr>
          <p:cNvGraphicFramePr>
            <a:graphicFrameLocks noGrp="1"/>
          </p:cNvGraphicFramePr>
          <p:nvPr>
            <p:ph idx="1"/>
            <p:extLst>
              <p:ext uri="{D42A27DB-BD31-4B8C-83A1-F6EECF244321}">
                <p14:modId xmlns:p14="http://schemas.microsoft.com/office/powerpoint/2010/main" val="2302337695"/>
              </p:ext>
            </p:extLst>
          </p:nvPr>
        </p:nvGraphicFramePr>
        <p:xfrm>
          <a:off x="609600" y="2425700"/>
          <a:ext cx="5113338" cy="35512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06987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CF8A2-FB5E-49A1-96A8-6F58E17AB8ED}"/>
              </a:ext>
            </a:extLst>
          </p:cNvPr>
          <p:cNvSpPr>
            <a:spLocks noGrp="1"/>
          </p:cNvSpPr>
          <p:nvPr>
            <p:ph type="title"/>
          </p:nvPr>
        </p:nvSpPr>
        <p:spPr/>
        <p:txBody>
          <a:bodyPr>
            <a:normAutofit fontScale="90000"/>
          </a:bodyPr>
          <a:lstStyle/>
          <a:p>
            <a:r>
              <a:rPr lang="en-US" dirty="0"/>
              <a:t>November 10 WASDE – Prerelease Estimates</a:t>
            </a:r>
          </a:p>
        </p:txBody>
      </p:sp>
      <p:sp>
        <p:nvSpPr>
          <p:cNvPr id="5" name="Rectangle 4">
            <a:extLst>
              <a:ext uri="{FF2B5EF4-FFF2-40B4-BE49-F238E27FC236}">
                <a16:creationId xmlns:a16="http://schemas.microsoft.com/office/drawing/2014/main" id="{FF7E1C13-F792-4A2B-9DDB-E452785BFD3E}"/>
              </a:ext>
            </a:extLst>
          </p:cNvPr>
          <p:cNvSpPr/>
          <p:nvPr/>
        </p:nvSpPr>
        <p:spPr>
          <a:xfrm>
            <a:off x="913088" y="5872807"/>
            <a:ext cx="3702552" cy="492443"/>
          </a:xfrm>
          <a:prstGeom prst="rect">
            <a:avLst/>
          </a:prstGeom>
        </p:spPr>
        <p:txBody>
          <a:bodyPr wrap="none">
            <a:spAutoFit/>
          </a:bodyPr>
          <a:lstStyle/>
          <a:p>
            <a:pPr marL="0" marR="0" lvl="0" indent="0" algn="l" defTabSz="653110"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a:ln>
                  <a:noFill/>
                </a:ln>
                <a:solidFill>
                  <a:srgbClr val="1E1E0A"/>
                </a:solidFill>
                <a:effectLst/>
                <a:uLnTx/>
                <a:uFillTx/>
                <a:latin typeface="Arial"/>
                <a:ea typeface="+mn-ea"/>
                <a:cs typeface="+mn-cs"/>
              </a:rPr>
              <a:t>Source: Refinitiv, USDA</a:t>
            </a:r>
          </a:p>
        </p:txBody>
      </p:sp>
      <p:graphicFrame>
        <p:nvGraphicFramePr>
          <p:cNvPr id="8" name="Content Placeholder 7">
            <a:extLst>
              <a:ext uri="{FF2B5EF4-FFF2-40B4-BE49-F238E27FC236}">
                <a16:creationId xmlns:a16="http://schemas.microsoft.com/office/drawing/2014/main" id="{8862B3AA-7685-4BFC-8F18-D4B7B72A2679}"/>
              </a:ext>
            </a:extLst>
          </p:cNvPr>
          <p:cNvGraphicFramePr>
            <a:graphicFrameLocks noGrp="1"/>
          </p:cNvGraphicFramePr>
          <p:nvPr>
            <p:ph idx="1"/>
            <p:extLst>
              <p:ext uri="{D42A27DB-BD31-4B8C-83A1-F6EECF244321}">
                <p14:modId xmlns:p14="http://schemas.microsoft.com/office/powerpoint/2010/main" val="2855347338"/>
              </p:ext>
            </p:extLst>
          </p:nvPr>
        </p:nvGraphicFramePr>
        <p:xfrm>
          <a:off x="609600" y="2425700"/>
          <a:ext cx="5113338" cy="35512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a:extLst>
              <a:ext uri="{FF2B5EF4-FFF2-40B4-BE49-F238E27FC236}">
                <a16:creationId xmlns:a16="http://schemas.microsoft.com/office/drawing/2014/main" id="{847A494A-A4E2-4199-831A-5B24714894B0}"/>
              </a:ext>
            </a:extLst>
          </p:cNvPr>
          <p:cNvGraphicFramePr>
            <a:graphicFrameLocks noGrp="1"/>
          </p:cNvGraphicFramePr>
          <p:nvPr>
            <p:ph idx="10"/>
            <p:extLst>
              <p:ext uri="{D42A27DB-BD31-4B8C-83A1-F6EECF244321}">
                <p14:modId xmlns:p14="http://schemas.microsoft.com/office/powerpoint/2010/main" val="2147703007"/>
              </p:ext>
            </p:extLst>
          </p:nvPr>
        </p:nvGraphicFramePr>
        <p:xfrm>
          <a:off x="6456363" y="2425700"/>
          <a:ext cx="5113337" cy="35512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11393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FEC4FD90-0D02-4699-A1F1-210D6583A714}"/>
              </a:ext>
            </a:extLst>
          </p:cNvPr>
          <p:cNvGraphicFramePr>
            <a:graphicFrameLocks noGrp="1"/>
          </p:cNvGraphicFramePr>
          <p:nvPr>
            <p:ph sz="half" idx="1"/>
            <p:extLst>
              <p:ext uri="{D42A27DB-BD31-4B8C-83A1-F6EECF244321}">
                <p14:modId xmlns:p14="http://schemas.microsoft.com/office/powerpoint/2010/main" val="2317231861"/>
              </p:ext>
            </p:extLst>
          </p:nvPr>
        </p:nvGraphicFramePr>
        <p:xfrm>
          <a:off x="838200" y="1825625"/>
          <a:ext cx="5181600" cy="352044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72287ED-E3F5-4869-ABFE-A9139C6734EA}"/>
              </a:ext>
            </a:extLst>
          </p:cNvPr>
          <p:cNvSpPr>
            <a:spLocks noGrp="1"/>
          </p:cNvSpPr>
          <p:nvPr>
            <p:ph type="title"/>
          </p:nvPr>
        </p:nvSpPr>
        <p:spPr>
          <a:xfrm>
            <a:off x="609599" y="1017498"/>
            <a:ext cx="11428603" cy="926141"/>
          </a:xfrm>
        </p:spPr>
        <p:txBody>
          <a:bodyPr>
            <a:normAutofit fontScale="90000"/>
          </a:bodyPr>
          <a:lstStyle/>
          <a:p>
            <a:r>
              <a:rPr lang="en-US" dirty="0"/>
              <a:t>US Soy Complex – Usage Breakdown for MY 20/21</a:t>
            </a:r>
          </a:p>
        </p:txBody>
      </p:sp>
      <p:sp>
        <p:nvSpPr>
          <p:cNvPr id="6" name="Rectangle 5">
            <a:extLst>
              <a:ext uri="{FF2B5EF4-FFF2-40B4-BE49-F238E27FC236}">
                <a16:creationId xmlns:a16="http://schemas.microsoft.com/office/drawing/2014/main" id="{79861444-D5CA-444B-BB78-0AB3D1B7F313}"/>
              </a:ext>
            </a:extLst>
          </p:cNvPr>
          <p:cNvSpPr/>
          <p:nvPr/>
        </p:nvSpPr>
        <p:spPr>
          <a:xfrm>
            <a:off x="4167054" y="2503057"/>
            <a:ext cx="783769" cy="1579079"/>
          </a:xfrm>
          <a:prstGeom prst="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65311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cxnSp>
        <p:nvCxnSpPr>
          <p:cNvPr id="7" name="Straight Arrow Connector 6">
            <a:extLst>
              <a:ext uri="{FF2B5EF4-FFF2-40B4-BE49-F238E27FC236}">
                <a16:creationId xmlns:a16="http://schemas.microsoft.com/office/drawing/2014/main" id="{8112254C-1A87-4273-B7DF-DDC7BB20F435}"/>
              </a:ext>
            </a:extLst>
          </p:cNvPr>
          <p:cNvCxnSpPr>
            <a:cxnSpLocks/>
          </p:cNvCxnSpPr>
          <p:nvPr/>
        </p:nvCxnSpPr>
        <p:spPr>
          <a:xfrm>
            <a:off x="3587806" y="2876552"/>
            <a:ext cx="579248" cy="0"/>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C6D452F-B799-49BA-8EE7-0E4B1E352BB3}"/>
              </a:ext>
            </a:extLst>
          </p:cNvPr>
          <p:cNvSpPr txBox="1"/>
          <p:nvPr/>
        </p:nvSpPr>
        <p:spPr>
          <a:xfrm>
            <a:off x="793981" y="5756305"/>
            <a:ext cx="8195732" cy="553998"/>
          </a:xfrm>
          <a:prstGeom prst="rect">
            <a:avLst/>
          </a:prstGeom>
          <a:noFill/>
        </p:spPr>
        <p:txBody>
          <a:bodyPr wrap="square" rtlCol="0">
            <a:spAutoFit/>
          </a:bodyPr>
          <a:lstStyle/>
          <a:p>
            <a:pPr marL="0" marR="0" lvl="0" indent="0" algn="l" defTabSz="65311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1E1E0A"/>
                </a:solidFill>
                <a:effectLst/>
                <a:uLnTx/>
                <a:uFillTx/>
                <a:latin typeface="Arial"/>
                <a:ea typeface="+mn-ea"/>
                <a:cs typeface="+mn-cs"/>
              </a:rPr>
              <a:t>Data Sources: USDA PSD Tables as of November 2020 WASDE Report</a:t>
            </a:r>
          </a:p>
          <a:p>
            <a:pPr marL="0" marR="0" lvl="0" indent="0" algn="l" defTabSz="65311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1E1E0A"/>
                </a:solidFill>
                <a:effectLst/>
                <a:uLnTx/>
                <a:uFillTx/>
                <a:latin typeface="Arial"/>
                <a:ea typeface="+mn-ea"/>
                <a:cs typeface="+mn-cs"/>
              </a:rPr>
              <a:t>End Market Use is defined as the point of consumption once soybeans or co-products have left the US processing chain. For this reason and to avoid double counting, US crush is shown on a co-product (not whole bean) basis.</a:t>
            </a:r>
          </a:p>
        </p:txBody>
      </p:sp>
      <p:graphicFrame>
        <p:nvGraphicFramePr>
          <p:cNvPr id="14" name="Content Placeholder 13">
            <a:extLst>
              <a:ext uri="{FF2B5EF4-FFF2-40B4-BE49-F238E27FC236}">
                <a16:creationId xmlns:a16="http://schemas.microsoft.com/office/drawing/2014/main" id="{672C5902-220B-44EB-8F4E-8DEB58F735CF}"/>
              </a:ext>
            </a:extLst>
          </p:cNvPr>
          <p:cNvGraphicFramePr>
            <a:graphicFrameLocks noGrp="1"/>
          </p:cNvGraphicFramePr>
          <p:nvPr>
            <p:ph sz="half" idx="2"/>
            <p:extLst>
              <p:ext uri="{D42A27DB-BD31-4B8C-83A1-F6EECF244321}">
                <p14:modId xmlns:p14="http://schemas.microsoft.com/office/powerpoint/2010/main" val="2470968655"/>
              </p:ext>
            </p:extLst>
          </p:nvPr>
        </p:nvGraphicFramePr>
        <p:xfrm>
          <a:off x="6172200" y="1825625"/>
          <a:ext cx="5181600" cy="3520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3919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8FE30-E008-4293-9F26-5C132D3D484B}"/>
              </a:ext>
            </a:extLst>
          </p:cNvPr>
          <p:cNvSpPr>
            <a:spLocks noGrp="1"/>
          </p:cNvSpPr>
          <p:nvPr>
            <p:ph type="title"/>
          </p:nvPr>
        </p:nvSpPr>
        <p:spPr>
          <a:xfrm>
            <a:off x="609600" y="681037"/>
            <a:ext cx="10972800" cy="1143000"/>
          </a:xfrm>
        </p:spPr>
        <p:txBody>
          <a:bodyPr/>
          <a:lstStyle/>
          <a:p>
            <a:r>
              <a:rPr lang="en-US" dirty="0"/>
              <a:t>Long-Term Demand Pace</a:t>
            </a:r>
          </a:p>
        </p:txBody>
      </p:sp>
      <p:sp>
        <p:nvSpPr>
          <p:cNvPr id="8" name="Content Placeholder 7">
            <a:extLst>
              <a:ext uri="{FF2B5EF4-FFF2-40B4-BE49-F238E27FC236}">
                <a16:creationId xmlns:a16="http://schemas.microsoft.com/office/drawing/2014/main" id="{651B58EB-E66F-41F2-8635-09EACD9AE52C}"/>
              </a:ext>
            </a:extLst>
          </p:cNvPr>
          <p:cNvSpPr>
            <a:spLocks noGrp="1"/>
          </p:cNvSpPr>
          <p:nvPr>
            <p:ph sz="half" idx="2"/>
          </p:nvPr>
        </p:nvSpPr>
        <p:spPr/>
        <p:txBody>
          <a:bodyPr>
            <a:normAutofit fontScale="92500"/>
          </a:bodyPr>
          <a:lstStyle/>
          <a:p>
            <a:r>
              <a:rPr lang="en-US" dirty="0"/>
              <a:t>Based on the November 2020 WASDE estimates putting world whole soybean demand for MY 20/21 at 369.0 MMT:</a:t>
            </a:r>
          </a:p>
          <a:p>
            <a:pPr lvl="1"/>
            <a:r>
              <a:rPr lang="en-US" dirty="0"/>
              <a:t>World demand is up 15.2 MMT YOY, outpacing 10-year trend* of +11.5 MMT/</a:t>
            </a:r>
            <a:r>
              <a:rPr lang="en-US" dirty="0" err="1"/>
              <a:t>yr</a:t>
            </a:r>
            <a:endParaRPr lang="en-US" dirty="0"/>
          </a:p>
          <a:p>
            <a:pPr lvl="1"/>
            <a:r>
              <a:rPr lang="en-US" dirty="0"/>
              <a:t>US demand is up 1.1 MMT YOY, in line with 10-year trend</a:t>
            </a:r>
          </a:p>
          <a:p>
            <a:pPr lvl="1"/>
            <a:r>
              <a:rPr lang="en-US" dirty="0"/>
              <a:t>Ex-US demand is up 14.0 MMT YOY, outpacing 10-year trend of +10.3 MMT/</a:t>
            </a:r>
            <a:r>
              <a:rPr lang="en-US" dirty="0" err="1"/>
              <a:t>yr</a:t>
            </a:r>
            <a:endParaRPr lang="en-US" dirty="0"/>
          </a:p>
        </p:txBody>
      </p:sp>
      <p:sp>
        <p:nvSpPr>
          <p:cNvPr id="9" name="TextBox 8">
            <a:extLst>
              <a:ext uri="{FF2B5EF4-FFF2-40B4-BE49-F238E27FC236}">
                <a16:creationId xmlns:a16="http://schemas.microsoft.com/office/drawing/2014/main" id="{BF0D7292-4AF9-4760-80F4-CA97E62E5185}"/>
              </a:ext>
            </a:extLst>
          </p:cNvPr>
          <p:cNvSpPr txBox="1"/>
          <p:nvPr/>
        </p:nvSpPr>
        <p:spPr>
          <a:xfrm>
            <a:off x="838200" y="5653743"/>
            <a:ext cx="5181600" cy="523220"/>
          </a:xfrm>
          <a:prstGeom prst="rect">
            <a:avLst/>
          </a:prstGeom>
          <a:noFill/>
        </p:spPr>
        <p:txBody>
          <a:bodyPr wrap="square" rtlCol="0">
            <a:spAutoFit/>
          </a:bodyPr>
          <a:lstStyle/>
          <a:p>
            <a:pPr marL="0" marR="0" lvl="0" indent="0" algn="l" defTabSz="65311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1E1E0A"/>
                </a:solidFill>
                <a:effectLst/>
                <a:uLnTx/>
                <a:uFillTx/>
                <a:latin typeface="Arial"/>
                <a:ea typeface="+mn-ea"/>
                <a:cs typeface="+mn-cs"/>
              </a:rPr>
              <a:t>Data Source: USDA PSD, updated November 2020.</a:t>
            </a:r>
          </a:p>
          <a:p>
            <a:pPr marL="0" marR="0" lvl="0" indent="0" algn="l" defTabSz="65311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1E1E0A"/>
                </a:solidFill>
                <a:effectLst/>
                <a:uLnTx/>
                <a:uFillTx/>
                <a:latin typeface="Arial"/>
                <a:ea typeface="+mn-ea"/>
                <a:cs typeface="+mn-cs"/>
              </a:rPr>
              <a:t>*MY 2009/10 – MY 2019/20</a:t>
            </a:r>
          </a:p>
        </p:txBody>
      </p:sp>
      <p:graphicFrame>
        <p:nvGraphicFramePr>
          <p:cNvPr id="11" name="Content Placeholder 10">
            <a:extLst>
              <a:ext uri="{FF2B5EF4-FFF2-40B4-BE49-F238E27FC236}">
                <a16:creationId xmlns:a16="http://schemas.microsoft.com/office/drawing/2014/main" id="{DACD35DA-F9B0-4A5B-8A34-9248D8F421D4}"/>
              </a:ext>
            </a:extLst>
          </p:cNvPr>
          <p:cNvGraphicFramePr>
            <a:graphicFrameLocks noGrp="1"/>
          </p:cNvGraphicFramePr>
          <p:nvPr>
            <p:ph sz="half" idx="1"/>
            <p:extLst>
              <p:ext uri="{D42A27DB-BD31-4B8C-83A1-F6EECF244321}">
                <p14:modId xmlns:p14="http://schemas.microsoft.com/office/powerpoint/2010/main" val="3589296909"/>
              </p:ext>
            </p:extLst>
          </p:nvPr>
        </p:nvGraphicFramePr>
        <p:xfrm>
          <a:off x="838200" y="1825625"/>
          <a:ext cx="5181600" cy="38281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2739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C134-3835-41C2-A7DA-35F98B80123D}"/>
              </a:ext>
            </a:extLst>
          </p:cNvPr>
          <p:cNvSpPr>
            <a:spLocks noGrp="1"/>
          </p:cNvSpPr>
          <p:nvPr>
            <p:ph type="title"/>
          </p:nvPr>
        </p:nvSpPr>
        <p:spPr/>
        <p:txBody>
          <a:bodyPr/>
          <a:lstStyle/>
          <a:p>
            <a:r>
              <a:rPr lang="en-US" dirty="0"/>
              <a:t>Long-Term Perspective - China</a:t>
            </a:r>
          </a:p>
        </p:txBody>
      </p:sp>
      <p:sp>
        <p:nvSpPr>
          <p:cNvPr id="7" name="Content Placeholder 7">
            <a:extLst>
              <a:ext uri="{FF2B5EF4-FFF2-40B4-BE49-F238E27FC236}">
                <a16:creationId xmlns:a16="http://schemas.microsoft.com/office/drawing/2014/main" id="{4DF4FB81-BC96-4E7C-86DB-7B83356C68A0}"/>
              </a:ext>
            </a:extLst>
          </p:cNvPr>
          <p:cNvSpPr txBox="1">
            <a:spLocks/>
          </p:cNvSpPr>
          <p:nvPr/>
        </p:nvSpPr>
        <p:spPr>
          <a:xfrm>
            <a:off x="8284464" y="1947672"/>
            <a:ext cx="3685032" cy="4029266"/>
          </a:xfrm>
          <a:prstGeom prst="rect">
            <a:avLst/>
          </a:prstGeom>
        </p:spPr>
        <p:txBody>
          <a:bodyPr>
            <a:normAutofit/>
          </a:bodyPr>
          <a:lstStyle>
            <a:lvl1pPr marL="408178" indent="-408178" algn="l" defTabSz="544237" rtl="0" eaLnBrk="1" latinLnBrk="0" hangingPunct="1">
              <a:spcBef>
                <a:spcPct val="20000"/>
              </a:spcBef>
              <a:buFont typeface="Arial"/>
              <a:buChar char="•"/>
              <a:defRPr sz="2500" kern="1200">
                <a:solidFill>
                  <a:schemeClr val="tx1"/>
                </a:solidFill>
                <a:latin typeface="Verdana"/>
                <a:ea typeface="+mn-ea"/>
                <a:cs typeface="Verdana"/>
              </a:defRPr>
            </a:lvl1pPr>
            <a:lvl2pPr marL="884385" indent="-340148" algn="l" defTabSz="544237" rtl="0" eaLnBrk="1" latinLnBrk="0" hangingPunct="1">
              <a:spcBef>
                <a:spcPct val="20000"/>
              </a:spcBef>
              <a:buFont typeface="Arial"/>
              <a:buChar char="–"/>
              <a:defRPr sz="2167" kern="1200">
                <a:solidFill>
                  <a:schemeClr val="tx1"/>
                </a:solidFill>
                <a:latin typeface="Verdana"/>
                <a:ea typeface="+mn-ea"/>
                <a:cs typeface="Verdana"/>
              </a:defRPr>
            </a:lvl2pPr>
            <a:lvl3pPr marL="1360592" indent="-272118" algn="l" defTabSz="544237" rtl="0" eaLnBrk="1" latinLnBrk="0" hangingPunct="1">
              <a:spcBef>
                <a:spcPct val="20000"/>
              </a:spcBef>
              <a:buFont typeface="Arial"/>
              <a:buChar char="•"/>
              <a:defRPr sz="1833" kern="1200">
                <a:solidFill>
                  <a:schemeClr val="tx1"/>
                </a:solidFill>
                <a:latin typeface="Verdana"/>
                <a:ea typeface="+mn-ea"/>
                <a:cs typeface="Verdana"/>
              </a:defRPr>
            </a:lvl3pPr>
            <a:lvl4pPr marL="1904829" indent="-272118" algn="l" defTabSz="544237" rtl="0" eaLnBrk="1" latinLnBrk="0" hangingPunct="1">
              <a:spcBef>
                <a:spcPct val="20000"/>
              </a:spcBef>
              <a:buFont typeface="Arial"/>
              <a:buChar char="–"/>
              <a:defRPr sz="1500" kern="1200">
                <a:solidFill>
                  <a:schemeClr val="tx1"/>
                </a:solidFill>
                <a:latin typeface="Verdana"/>
                <a:ea typeface="+mn-ea"/>
                <a:cs typeface="Verdana"/>
              </a:defRPr>
            </a:lvl4pPr>
            <a:lvl5pPr marL="2449065" indent="-272118" algn="l" defTabSz="544237" rtl="0" eaLnBrk="1" latinLnBrk="0" hangingPunct="1">
              <a:spcBef>
                <a:spcPct val="20000"/>
              </a:spcBef>
              <a:buFont typeface="Arial"/>
              <a:buChar char="»"/>
              <a:defRPr sz="1500" kern="1200">
                <a:solidFill>
                  <a:schemeClr val="tx1"/>
                </a:solidFill>
                <a:latin typeface="Verdana"/>
                <a:ea typeface="+mn-ea"/>
                <a:cs typeface="Verdana"/>
              </a:defRPr>
            </a:lvl5pPr>
            <a:lvl6pPr marL="2993302" indent="-272118" algn="l" defTabSz="544237" rtl="0" eaLnBrk="1" latinLnBrk="0" hangingPunct="1">
              <a:spcBef>
                <a:spcPct val="20000"/>
              </a:spcBef>
              <a:buFont typeface="Arial"/>
              <a:buChar char="•"/>
              <a:defRPr sz="2417" kern="1200">
                <a:solidFill>
                  <a:schemeClr val="tx1"/>
                </a:solidFill>
                <a:latin typeface="+mn-lt"/>
                <a:ea typeface="+mn-ea"/>
                <a:cs typeface="+mn-cs"/>
              </a:defRPr>
            </a:lvl6pPr>
            <a:lvl7pPr marL="3537538" indent="-272118" algn="l" defTabSz="544237" rtl="0" eaLnBrk="1" latinLnBrk="0" hangingPunct="1">
              <a:spcBef>
                <a:spcPct val="20000"/>
              </a:spcBef>
              <a:buFont typeface="Arial"/>
              <a:buChar char="•"/>
              <a:defRPr sz="2417" kern="1200">
                <a:solidFill>
                  <a:schemeClr val="tx1"/>
                </a:solidFill>
                <a:latin typeface="+mn-lt"/>
                <a:ea typeface="+mn-ea"/>
                <a:cs typeface="+mn-cs"/>
              </a:defRPr>
            </a:lvl7pPr>
            <a:lvl8pPr marL="4081776" indent="-272118" algn="l" defTabSz="544237" rtl="0" eaLnBrk="1" latinLnBrk="0" hangingPunct="1">
              <a:spcBef>
                <a:spcPct val="20000"/>
              </a:spcBef>
              <a:buFont typeface="Arial"/>
              <a:buChar char="•"/>
              <a:defRPr sz="2417" kern="1200">
                <a:solidFill>
                  <a:schemeClr val="tx1"/>
                </a:solidFill>
                <a:latin typeface="+mn-lt"/>
                <a:ea typeface="+mn-ea"/>
                <a:cs typeface="+mn-cs"/>
              </a:defRPr>
            </a:lvl8pPr>
            <a:lvl9pPr marL="4626012" indent="-272118" algn="l" defTabSz="544237" rtl="0" eaLnBrk="1" latinLnBrk="0" hangingPunct="1">
              <a:spcBef>
                <a:spcPct val="20000"/>
              </a:spcBef>
              <a:buFont typeface="Arial"/>
              <a:buChar char="•"/>
              <a:defRPr sz="2417" kern="1200">
                <a:solidFill>
                  <a:schemeClr val="tx1"/>
                </a:solidFill>
                <a:latin typeface="+mn-lt"/>
                <a:ea typeface="+mn-ea"/>
                <a:cs typeface="+mn-cs"/>
              </a:defRPr>
            </a:lvl9pPr>
          </a:lstStyle>
          <a:p>
            <a:pPr marL="408178" marR="0" lvl="0" indent="-408178" algn="l" defTabSz="544237" rtl="0" eaLnBrk="1" fontAlgn="auto" latinLnBrk="0" hangingPunct="1">
              <a:lnSpc>
                <a:spcPct val="100000"/>
              </a:lnSpc>
              <a:spcBef>
                <a:spcPct val="20000"/>
              </a:spcBef>
              <a:spcAft>
                <a:spcPts val="0"/>
              </a:spcAft>
              <a:buClrTx/>
              <a:buSzTx/>
              <a:buFont typeface="Arial"/>
              <a:buChar char="•"/>
              <a:tabLst/>
              <a:defRPr/>
            </a:pPr>
            <a:r>
              <a:rPr lang="en-US" dirty="0">
                <a:solidFill>
                  <a:srgbClr val="1E1E0A"/>
                </a:solidFill>
              </a:rPr>
              <a:t>19/20 China imports, inventories revised up by 1 MMT in November</a:t>
            </a:r>
          </a:p>
          <a:p>
            <a:pPr marL="408178" marR="0" lvl="0" indent="-408178" algn="l" defTabSz="544237" rtl="0" eaLnBrk="1" fontAlgn="auto" latinLnBrk="0" hangingPunct="1">
              <a:lnSpc>
                <a:spcPct val="100000"/>
              </a:lnSpc>
              <a:spcBef>
                <a:spcPct val="20000"/>
              </a:spcBef>
              <a:spcAft>
                <a:spcPts val="0"/>
              </a:spcAft>
              <a:buClrTx/>
              <a:buSzTx/>
              <a:buFont typeface="Arial"/>
              <a:buChar char="•"/>
              <a:tabLst/>
              <a:defRPr/>
            </a:pPr>
            <a:r>
              <a:rPr lang="en-US" dirty="0">
                <a:solidFill>
                  <a:srgbClr val="1E1E0A"/>
                </a:solidFill>
              </a:rPr>
              <a:t>Increased carryout from 19/20 drives higher 20/21 carryout</a:t>
            </a:r>
          </a:p>
        </p:txBody>
      </p:sp>
      <p:sp>
        <p:nvSpPr>
          <p:cNvPr id="3" name="TextBox 2">
            <a:extLst>
              <a:ext uri="{FF2B5EF4-FFF2-40B4-BE49-F238E27FC236}">
                <a16:creationId xmlns:a16="http://schemas.microsoft.com/office/drawing/2014/main" id="{AD888D95-B85C-4D3F-8103-BBA9A41267C2}"/>
              </a:ext>
            </a:extLst>
          </p:cNvPr>
          <p:cNvSpPr txBox="1"/>
          <p:nvPr/>
        </p:nvSpPr>
        <p:spPr>
          <a:xfrm>
            <a:off x="609600" y="5976938"/>
            <a:ext cx="5181600" cy="307777"/>
          </a:xfrm>
          <a:prstGeom prst="rect">
            <a:avLst/>
          </a:prstGeom>
          <a:noFill/>
        </p:spPr>
        <p:txBody>
          <a:bodyPr wrap="square" rtlCol="0">
            <a:spAutoFit/>
          </a:bodyPr>
          <a:lstStyle/>
          <a:p>
            <a:pPr marL="0" marR="0" lvl="0" indent="0" algn="l" defTabSz="65311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1E1E0A"/>
                </a:solidFill>
                <a:effectLst/>
                <a:uLnTx/>
                <a:uFillTx/>
                <a:latin typeface="Arial"/>
                <a:ea typeface="+mn-ea"/>
                <a:cs typeface="+mn-cs"/>
              </a:rPr>
              <a:t>Data Source: USDA PSD, updated November 2020.</a:t>
            </a:r>
          </a:p>
        </p:txBody>
      </p:sp>
      <p:graphicFrame>
        <p:nvGraphicFramePr>
          <p:cNvPr id="9" name="Content Placeholder 8">
            <a:extLst>
              <a:ext uri="{FF2B5EF4-FFF2-40B4-BE49-F238E27FC236}">
                <a16:creationId xmlns:a16="http://schemas.microsoft.com/office/drawing/2014/main" id="{132D0306-7258-43D9-9549-64B4FCEF175D}"/>
              </a:ext>
            </a:extLst>
          </p:cNvPr>
          <p:cNvGraphicFramePr>
            <a:graphicFrameLocks noGrp="1"/>
          </p:cNvGraphicFramePr>
          <p:nvPr>
            <p:ph idx="1"/>
            <p:extLst>
              <p:ext uri="{D42A27DB-BD31-4B8C-83A1-F6EECF244321}">
                <p14:modId xmlns:p14="http://schemas.microsoft.com/office/powerpoint/2010/main" val="2750336206"/>
              </p:ext>
            </p:extLst>
          </p:nvPr>
        </p:nvGraphicFramePr>
        <p:xfrm>
          <a:off x="609600" y="2073349"/>
          <a:ext cx="6790660" cy="39035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1846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C134-3835-41C2-A7DA-35F98B80123D}"/>
              </a:ext>
            </a:extLst>
          </p:cNvPr>
          <p:cNvSpPr>
            <a:spLocks noGrp="1"/>
          </p:cNvSpPr>
          <p:nvPr>
            <p:ph type="title"/>
          </p:nvPr>
        </p:nvSpPr>
        <p:spPr/>
        <p:txBody>
          <a:bodyPr/>
          <a:lstStyle/>
          <a:p>
            <a:r>
              <a:rPr lang="en-US" dirty="0"/>
              <a:t>Long-Term Perspective - Brazil</a:t>
            </a:r>
          </a:p>
        </p:txBody>
      </p:sp>
      <p:sp>
        <p:nvSpPr>
          <p:cNvPr id="7" name="Content Placeholder 7">
            <a:extLst>
              <a:ext uri="{FF2B5EF4-FFF2-40B4-BE49-F238E27FC236}">
                <a16:creationId xmlns:a16="http://schemas.microsoft.com/office/drawing/2014/main" id="{9199E75D-EF56-4A56-B61B-983ED7CB9EE4}"/>
              </a:ext>
            </a:extLst>
          </p:cNvPr>
          <p:cNvSpPr txBox="1">
            <a:spLocks/>
          </p:cNvSpPr>
          <p:nvPr/>
        </p:nvSpPr>
        <p:spPr>
          <a:xfrm>
            <a:off x="8284464" y="1947672"/>
            <a:ext cx="3685032" cy="4029266"/>
          </a:xfrm>
          <a:prstGeom prst="rect">
            <a:avLst/>
          </a:prstGeom>
        </p:spPr>
        <p:txBody>
          <a:bodyPr>
            <a:normAutofit/>
          </a:bodyPr>
          <a:lstStyle>
            <a:lvl1pPr marL="408178" indent="-408178" algn="l" defTabSz="544237" rtl="0" eaLnBrk="1" latinLnBrk="0" hangingPunct="1">
              <a:spcBef>
                <a:spcPct val="20000"/>
              </a:spcBef>
              <a:buFont typeface="Arial"/>
              <a:buChar char="•"/>
              <a:defRPr sz="2500" kern="1200">
                <a:solidFill>
                  <a:schemeClr val="tx1"/>
                </a:solidFill>
                <a:latin typeface="Verdana"/>
                <a:ea typeface="+mn-ea"/>
                <a:cs typeface="Verdana"/>
              </a:defRPr>
            </a:lvl1pPr>
            <a:lvl2pPr marL="884385" indent="-340148" algn="l" defTabSz="544237" rtl="0" eaLnBrk="1" latinLnBrk="0" hangingPunct="1">
              <a:spcBef>
                <a:spcPct val="20000"/>
              </a:spcBef>
              <a:buFont typeface="Arial"/>
              <a:buChar char="–"/>
              <a:defRPr sz="2167" kern="1200">
                <a:solidFill>
                  <a:schemeClr val="tx1"/>
                </a:solidFill>
                <a:latin typeface="Verdana"/>
                <a:ea typeface="+mn-ea"/>
                <a:cs typeface="Verdana"/>
              </a:defRPr>
            </a:lvl2pPr>
            <a:lvl3pPr marL="1360592" indent="-272118" algn="l" defTabSz="544237" rtl="0" eaLnBrk="1" latinLnBrk="0" hangingPunct="1">
              <a:spcBef>
                <a:spcPct val="20000"/>
              </a:spcBef>
              <a:buFont typeface="Arial"/>
              <a:buChar char="•"/>
              <a:defRPr sz="1833" kern="1200">
                <a:solidFill>
                  <a:schemeClr val="tx1"/>
                </a:solidFill>
                <a:latin typeface="Verdana"/>
                <a:ea typeface="+mn-ea"/>
                <a:cs typeface="Verdana"/>
              </a:defRPr>
            </a:lvl3pPr>
            <a:lvl4pPr marL="1904829" indent="-272118" algn="l" defTabSz="544237" rtl="0" eaLnBrk="1" latinLnBrk="0" hangingPunct="1">
              <a:spcBef>
                <a:spcPct val="20000"/>
              </a:spcBef>
              <a:buFont typeface="Arial"/>
              <a:buChar char="–"/>
              <a:defRPr sz="1500" kern="1200">
                <a:solidFill>
                  <a:schemeClr val="tx1"/>
                </a:solidFill>
                <a:latin typeface="Verdana"/>
                <a:ea typeface="+mn-ea"/>
                <a:cs typeface="Verdana"/>
              </a:defRPr>
            </a:lvl4pPr>
            <a:lvl5pPr marL="2449065" indent="-272118" algn="l" defTabSz="544237" rtl="0" eaLnBrk="1" latinLnBrk="0" hangingPunct="1">
              <a:spcBef>
                <a:spcPct val="20000"/>
              </a:spcBef>
              <a:buFont typeface="Arial"/>
              <a:buChar char="»"/>
              <a:defRPr sz="1500" kern="1200">
                <a:solidFill>
                  <a:schemeClr val="tx1"/>
                </a:solidFill>
                <a:latin typeface="Verdana"/>
                <a:ea typeface="+mn-ea"/>
                <a:cs typeface="Verdana"/>
              </a:defRPr>
            </a:lvl5pPr>
            <a:lvl6pPr marL="2993302" indent="-272118" algn="l" defTabSz="544237" rtl="0" eaLnBrk="1" latinLnBrk="0" hangingPunct="1">
              <a:spcBef>
                <a:spcPct val="20000"/>
              </a:spcBef>
              <a:buFont typeface="Arial"/>
              <a:buChar char="•"/>
              <a:defRPr sz="2417" kern="1200">
                <a:solidFill>
                  <a:schemeClr val="tx1"/>
                </a:solidFill>
                <a:latin typeface="+mn-lt"/>
                <a:ea typeface="+mn-ea"/>
                <a:cs typeface="+mn-cs"/>
              </a:defRPr>
            </a:lvl6pPr>
            <a:lvl7pPr marL="3537538" indent="-272118" algn="l" defTabSz="544237" rtl="0" eaLnBrk="1" latinLnBrk="0" hangingPunct="1">
              <a:spcBef>
                <a:spcPct val="20000"/>
              </a:spcBef>
              <a:buFont typeface="Arial"/>
              <a:buChar char="•"/>
              <a:defRPr sz="2417" kern="1200">
                <a:solidFill>
                  <a:schemeClr val="tx1"/>
                </a:solidFill>
                <a:latin typeface="+mn-lt"/>
                <a:ea typeface="+mn-ea"/>
                <a:cs typeface="+mn-cs"/>
              </a:defRPr>
            </a:lvl7pPr>
            <a:lvl8pPr marL="4081776" indent="-272118" algn="l" defTabSz="544237" rtl="0" eaLnBrk="1" latinLnBrk="0" hangingPunct="1">
              <a:spcBef>
                <a:spcPct val="20000"/>
              </a:spcBef>
              <a:buFont typeface="Arial"/>
              <a:buChar char="•"/>
              <a:defRPr sz="2417" kern="1200">
                <a:solidFill>
                  <a:schemeClr val="tx1"/>
                </a:solidFill>
                <a:latin typeface="+mn-lt"/>
                <a:ea typeface="+mn-ea"/>
                <a:cs typeface="+mn-cs"/>
              </a:defRPr>
            </a:lvl8pPr>
            <a:lvl9pPr marL="4626012" indent="-272118" algn="l" defTabSz="544237" rtl="0" eaLnBrk="1" latinLnBrk="0" hangingPunct="1">
              <a:spcBef>
                <a:spcPct val="20000"/>
              </a:spcBef>
              <a:buFont typeface="Arial"/>
              <a:buChar char="•"/>
              <a:defRPr sz="2417" kern="1200">
                <a:solidFill>
                  <a:schemeClr val="tx1"/>
                </a:solidFill>
                <a:latin typeface="+mn-lt"/>
                <a:ea typeface="+mn-ea"/>
                <a:cs typeface="+mn-cs"/>
              </a:defRPr>
            </a:lvl9pPr>
          </a:lstStyle>
          <a:p>
            <a:pPr marL="408178" marR="0" lvl="0" indent="-408178" algn="l" defTabSz="544237" rtl="0" eaLnBrk="1" fontAlgn="auto" latinLnBrk="0" hangingPunct="1">
              <a:lnSpc>
                <a:spcPct val="100000"/>
              </a:lnSpc>
              <a:spcBef>
                <a:spcPct val="20000"/>
              </a:spcBef>
              <a:spcAft>
                <a:spcPts val="0"/>
              </a:spcAft>
              <a:buClrTx/>
              <a:buSzTx/>
              <a:buFont typeface="Arial"/>
              <a:buChar char="•"/>
              <a:tabLst/>
              <a:defRPr/>
            </a:pPr>
            <a:r>
              <a:rPr kumimoji="0" lang="en-US" sz="2500" b="0" i="0" u="none" strike="noStrike" kern="1200" cap="none" spc="0" normalizeH="0" baseline="0" noProof="0" dirty="0">
                <a:ln>
                  <a:noFill/>
                </a:ln>
                <a:solidFill>
                  <a:srgbClr val="1E1E0A"/>
                </a:solidFill>
                <a:effectLst/>
                <a:uLnTx/>
                <a:uFillTx/>
                <a:latin typeface="Verdana"/>
                <a:ea typeface="+mn-ea"/>
              </a:rPr>
              <a:t>20/21 Brazilian production, exports unchanged in November</a:t>
            </a:r>
          </a:p>
          <a:p>
            <a:pPr marL="408178" marR="0" lvl="0" indent="-408178" algn="l" defTabSz="544237" rtl="0" eaLnBrk="1" fontAlgn="auto" latinLnBrk="0" hangingPunct="1">
              <a:lnSpc>
                <a:spcPct val="100000"/>
              </a:lnSpc>
              <a:spcBef>
                <a:spcPct val="20000"/>
              </a:spcBef>
              <a:spcAft>
                <a:spcPts val="0"/>
              </a:spcAft>
              <a:buClrTx/>
              <a:buSzTx/>
              <a:buFont typeface="Arial"/>
              <a:buChar char="•"/>
              <a:tabLst/>
              <a:defRPr/>
            </a:pPr>
            <a:r>
              <a:rPr kumimoji="0" lang="en-US" sz="2500" b="0" i="0" u="none" strike="noStrike" kern="1200" cap="none" spc="0" normalizeH="0" baseline="0" noProof="0" dirty="0">
                <a:ln>
                  <a:noFill/>
                </a:ln>
                <a:solidFill>
                  <a:srgbClr val="1E1E0A"/>
                </a:solidFill>
                <a:effectLst/>
                <a:uLnTx/>
                <a:uFillTx/>
                <a:latin typeface="Verdana"/>
                <a:ea typeface="+mn-ea"/>
              </a:rPr>
              <a:t>Production expected to reach 133 MMT for 20/21 on increased plantings </a:t>
            </a:r>
            <a:r>
              <a:rPr kumimoji="0" lang="en-US" sz="2500" b="0" i="1" u="none" strike="noStrike" kern="1200" cap="none" spc="0" normalizeH="0" baseline="0" noProof="0" dirty="0">
                <a:ln>
                  <a:noFill/>
                </a:ln>
                <a:solidFill>
                  <a:srgbClr val="1E1E0A"/>
                </a:solidFill>
                <a:effectLst/>
                <a:uLnTx/>
                <a:uFillTx/>
                <a:latin typeface="Verdana"/>
                <a:ea typeface="+mn-ea"/>
              </a:rPr>
              <a:t>(CONAB: 135 MMT)</a:t>
            </a:r>
          </a:p>
        </p:txBody>
      </p:sp>
      <p:sp>
        <p:nvSpPr>
          <p:cNvPr id="11" name="TextBox 10">
            <a:extLst>
              <a:ext uri="{FF2B5EF4-FFF2-40B4-BE49-F238E27FC236}">
                <a16:creationId xmlns:a16="http://schemas.microsoft.com/office/drawing/2014/main" id="{FD132B6F-8550-4261-9697-231F6BD114BB}"/>
              </a:ext>
            </a:extLst>
          </p:cNvPr>
          <p:cNvSpPr txBox="1"/>
          <p:nvPr/>
        </p:nvSpPr>
        <p:spPr>
          <a:xfrm>
            <a:off x="609600" y="5976938"/>
            <a:ext cx="5181600" cy="307777"/>
          </a:xfrm>
          <a:prstGeom prst="rect">
            <a:avLst/>
          </a:prstGeom>
          <a:noFill/>
        </p:spPr>
        <p:txBody>
          <a:bodyPr wrap="square" rtlCol="0">
            <a:spAutoFit/>
          </a:bodyPr>
          <a:lstStyle/>
          <a:p>
            <a:pPr marL="0" marR="0" lvl="0" indent="0" algn="l" defTabSz="65311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1E1E0A"/>
                </a:solidFill>
                <a:effectLst/>
                <a:uLnTx/>
                <a:uFillTx/>
                <a:latin typeface="Arial"/>
                <a:ea typeface="+mn-ea"/>
                <a:cs typeface="+mn-cs"/>
              </a:rPr>
              <a:t>Data Source: USDA PSD, updated November 2020.</a:t>
            </a:r>
          </a:p>
        </p:txBody>
      </p:sp>
      <p:graphicFrame>
        <p:nvGraphicFramePr>
          <p:cNvPr id="9" name="Content Placeholder 8">
            <a:extLst>
              <a:ext uri="{FF2B5EF4-FFF2-40B4-BE49-F238E27FC236}">
                <a16:creationId xmlns:a16="http://schemas.microsoft.com/office/drawing/2014/main" id="{B19F38DC-28C5-414A-8434-74940F5575F6}"/>
              </a:ext>
            </a:extLst>
          </p:cNvPr>
          <p:cNvGraphicFramePr>
            <a:graphicFrameLocks noGrp="1"/>
          </p:cNvGraphicFramePr>
          <p:nvPr>
            <p:ph idx="1"/>
            <p:extLst>
              <p:ext uri="{D42A27DB-BD31-4B8C-83A1-F6EECF244321}">
                <p14:modId xmlns:p14="http://schemas.microsoft.com/office/powerpoint/2010/main" val="1657075686"/>
              </p:ext>
            </p:extLst>
          </p:nvPr>
        </p:nvGraphicFramePr>
        <p:xfrm>
          <a:off x="609600" y="1947672"/>
          <a:ext cx="7045842" cy="40292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0629126"/>
      </p:ext>
    </p:extLst>
  </p:cSld>
  <p:clrMapOvr>
    <a:masterClrMapping/>
  </p:clrMapOvr>
</p:sld>
</file>

<file path=ppt/theme/theme1.xml><?xml version="1.0" encoding="utf-8"?>
<a:theme xmlns:a="http://schemas.openxmlformats.org/drawingml/2006/main" name="USSOY_Theme V2">
  <a:themeElements>
    <a:clrScheme name="USSOY + Tertiary">
      <a:dk1>
        <a:srgbClr val="1E1E0A"/>
      </a:dk1>
      <a:lt1>
        <a:sysClr val="window" lastClr="FFFFFF"/>
      </a:lt1>
      <a:dk2>
        <a:srgbClr val="406060"/>
      </a:dk2>
      <a:lt2>
        <a:srgbClr val="FFFFFF"/>
      </a:lt2>
      <a:accent1>
        <a:srgbClr val="E94119"/>
      </a:accent1>
      <a:accent2>
        <a:srgbClr val="406060"/>
      </a:accent2>
      <a:accent3>
        <a:srgbClr val="5E9940"/>
      </a:accent3>
      <a:accent4>
        <a:srgbClr val="089586"/>
      </a:accent4>
      <a:accent5>
        <a:srgbClr val="602B2A"/>
      </a:accent5>
      <a:accent6>
        <a:srgbClr val="CF8300"/>
      </a:accent6>
      <a:hlink>
        <a:srgbClr val="0895A6"/>
      </a:hlink>
      <a:folHlink>
        <a:srgbClr val="602B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60331 USSOY template with disclaimer  -  Read-Only" id="{E4B6E32C-E2EC-4333-B0CE-275AB3F0CD49}" vid="{D94661AF-EC36-4097-A60E-B903A7CD09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TotalTime>
  <Words>553</Words>
  <Application>Microsoft Office PowerPoint</Application>
  <PresentationFormat>Widescreen</PresentationFormat>
  <Paragraphs>73</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Courier New</vt:lpstr>
      <vt:lpstr>Verdana</vt:lpstr>
      <vt:lpstr>USSOY_Theme V2</vt:lpstr>
      <vt:lpstr>November 10 WASDE Recap</vt:lpstr>
      <vt:lpstr>Key Revisions to Soy Complex for November</vt:lpstr>
      <vt:lpstr>November 10 WASDE – Prerelease Estimates</vt:lpstr>
      <vt:lpstr>November 10 WASDE – Prerelease Estimates</vt:lpstr>
      <vt:lpstr>US Soy Complex – Usage Breakdown for MY 20/21</vt:lpstr>
      <vt:lpstr>Long-Term Demand Pace</vt:lpstr>
      <vt:lpstr>Long-Term Perspective - China</vt:lpstr>
      <vt:lpstr>Long-Term Perspective - Brazil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11 WASDE Recap</dc:title>
  <dc:creator>Mac Marshall</dc:creator>
  <cp:lastModifiedBy>Deering, Julie</cp:lastModifiedBy>
  <cp:revision>7</cp:revision>
  <dcterms:created xsi:type="dcterms:W3CDTF">2020-09-10T13:05:10Z</dcterms:created>
  <dcterms:modified xsi:type="dcterms:W3CDTF">2020-11-11T16:49:06Z</dcterms:modified>
</cp:coreProperties>
</file>